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494" r:id="rId2"/>
    <p:sldId id="495" r:id="rId3"/>
    <p:sldId id="504" r:id="rId4"/>
    <p:sldId id="499" r:id="rId5"/>
    <p:sldId id="500" r:id="rId6"/>
    <p:sldId id="505" r:id="rId7"/>
    <p:sldId id="507" r:id="rId8"/>
    <p:sldId id="506" r:id="rId9"/>
    <p:sldId id="508" r:id="rId10"/>
    <p:sldId id="501" r:id="rId11"/>
    <p:sldId id="496" r:id="rId12"/>
    <p:sldId id="497" r:id="rId13"/>
    <p:sldId id="509" r:id="rId14"/>
    <p:sldId id="273" r:id="rId15"/>
    <p:sldId id="510" r:id="rId16"/>
    <p:sldId id="511" r:id="rId1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4E6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472"/>
    <p:restoredTop sz="91429" autoAdjust="0"/>
  </p:normalViewPr>
  <p:slideViewPr>
    <p:cSldViewPr snapToGrid="0" snapToObjects="1">
      <p:cViewPr>
        <p:scale>
          <a:sx n="104" d="100"/>
          <a:sy n="104" d="100"/>
        </p:scale>
        <p:origin x="1456" y="640"/>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gif>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823C94C-6D82-A44F-BF2F-14AC3F79E1AF}" type="datetimeFigureOut">
              <a:rPr lang="en-US" smtClean="0"/>
              <a:t>3/15/24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5DA2BB0-0100-4F4F-9CE3-A7722DB4CEA0}" type="slidenum">
              <a:rPr lang="en-US" smtClean="0"/>
              <a:t>‹#›</a:t>
            </a:fld>
            <a:endParaRPr lang="en-US"/>
          </a:p>
        </p:txBody>
      </p:sp>
    </p:spTree>
    <p:extLst>
      <p:ext uri="{BB962C8B-B14F-4D97-AF65-F5344CB8AC3E}">
        <p14:creationId xmlns:p14="http://schemas.microsoft.com/office/powerpoint/2010/main" val="179429554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DA2BB0-0100-4F4F-9CE3-A7722DB4CEA0}" type="slidenum">
              <a:rPr lang="en-US" smtClean="0"/>
              <a:t>3</a:t>
            </a:fld>
            <a:endParaRPr lang="en-US"/>
          </a:p>
        </p:txBody>
      </p:sp>
    </p:spTree>
    <p:extLst>
      <p:ext uri="{BB962C8B-B14F-4D97-AF65-F5344CB8AC3E}">
        <p14:creationId xmlns:p14="http://schemas.microsoft.com/office/powerpoint/2010/main" val="28667700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DA2BB0-0100-4F4F-9CE3-A7722DB4CEA0}" type="slidenum">
              <a:rPr lang="en-US" smtClean="0"/>
              <a:t>10</a:t>
            </a:fld>
            <a:endParaRPr lang="en-US"/>
          </a:p>
        </p:txBody>
      </p:sp>
    </p:spTree>
    <p:extLst>
      <p:ext uri="{BB962C8B-B14F-4D97-AF65-F5344CB8AC3E}">
        <p14:creationId xmlns:p14="http://schemas.microsoft.com/office/powerpoint/2010/main" val="27615504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5DA2BB0-0100-4F4F-9CE3-A7722DB4CEA0}" type="slidenum">
              <a:rPr lang="en-US" smtClean="0"/>
              <a:t>11</a:t>
            </a:fld>
            <a:endParaRPr lang="en-US"/>
          </a:p>
        </p:txBody>
      </p:sp>
    </p:spTree>
    <p:extLst>
      <p:ext uri="{BB962C8B-B14F-4D97-AF65-F5344CB8AC3E}">
        <p14:creationId xmlns:p14="http://schemas.microsoft.com/office/powerpoint/2010/main" val="10450402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7614" y="913419"/>
            <a:ext cx="9136395" cy="1102519"/>
          </a:xfrm>
        </p:spPr>
        <p:txBody>
          <a:bodyPr anchor="b">
            <a:normAutofit/>
          </a:bodyPr>
          <a:lstStyle>
            <a:lvl1pPr algn="l">
              <a:defRPr sz="3000"/>
            </a:lvl1pPr>
          </a:lstStyle>
          <a:p>
            <a:r>
              <a:rPr lang="en-US" dirty="0"/>
              <a:t>CLICK TO EDIT MASTER TITLE STYLE</a:t>
            </a:r>
          </a:p>
        </p:txBody>
      </p:sp>
      <p:sp>
        <p:nvSpPr>
          <p:cNvPr id="3" name="Subtitle 2"/>
          <p:cNvSpPr>
            <a:spLocks noGrp="1"/>
          </p:cNvSpPr>
          <p:nvPr>
            <p:ph type="subTitle" idx="1"/>
          </p:nvPr>
        </p:nvSpPr>
        <p:spPr>
          <a:xfrm>
            <a:off x="7614" y="2015933"/>
            <a:ext cx="7967995" cy="131445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2CEFF25F-C007-834A-B766-1EF06304493E}" type="datetimeFigureOut">
              <a:rPr lang="en-US" smtClean="0"/>
              <a:t>3/15/24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8A197-8EB5-3046-AB7F-2A78542575CD}" type="slidenum">
              <a:rPr lang="en-US" smtClean="0"/>
              <a:t>‹#›</a:t>
            </a:fld>
            <a:endParaRPr lang="en-US"/>
          </a:p>
        </p:txBody>
      </p:sp>
      <p:sp>
        <p:nvSpPr>
          <p:cNvPr id="7" name="Date Placeholder 3"/>
          <p:cNvSpPr txBox="1">
            <a:spLocks/>
          </p:cNvSpPr>
          <p:nvPr userDrawn="1"/>
        </p:nvSpPr>
        <p:spPr>
          <a:xfrm>
            <a:off x="0" y="4963506"/>
            <a:ext cx="662256"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8" name="Footer Placeholder 4"/>
          <p:cNvSpPr txBox="1">
            <a:spLocks/>
          </p:cNvSpPr>
          <p:nvPr userDrawn="1"/>
        </p:nvSpPr>
        <p:spPr>
          <a:xfrm>
            <a:off x="662256" y="4963506"/>
            <a:ext cx="5890944" cy="179999"/>
          </a:xfrm>
          <a:prstGeom prst="rect">
            <a:avLst/>
          </a:prstGeom>
          <a:solidFill>
            <a:srgbClr val="3F4E60"/>
          </a:solidFill>
          <a:ln>
            <a:noFill/>
          </a:ln>
        </p:spPr>
        <p:txBody>
          <a:bodyPr vert="horz" lIns="91440" tIns="45720" rIns="91440" bIns="45720" rtlCol="0" anchor="ctr"/>
          <a:lstStyle>
            <a:defPPr>
              <a:defRPr lang="en-US"/>
            </a:defPPr>
            <a:lvl1pPr marL="0" algn="ctr"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Fundamentals of Data Science for Earth and Environmental Systems Science</a:t>
            </a:r>
          </a:p>
        </p:txBody>
      </p:sp>
      <p:sp>
        <p:nvSpPr>
          <p:cNvPr id="9" name="Slide Number Placeholder 5"/>
          <p:cNvSpPr txBox="1">
            <a:spLocks/>
          </p:cNvSpPr>
          <p:nvPr userDrawn="1"/>
        </p:nvSpPr>
        <p:spPr>
          <a:xfrm>
            <a:off x="6553200" y="4963506"/>
            <a:ext cx="2590800"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9C8A197-8EB5-3046-AB7F-2A78542575CD}" type="slidenum">
              <a:rPr lang="en-US" smtClean="0"/>
              <a:pPr/>
              <a:t>‹#›</a:t>
            </a:fld>
            <a:endParaRPr lang="en-US" dirty="0"/>
          </a:p>
        </p:txBody>
      </p:sp>
      <p:pic>
        <p:nvPicPr>
          <p:cNvPr id="10" name="Picture 9"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165200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FF25F-C007-834A-B766-1EF06304493E}" type="datetimeFigureOut">
              <a:rPr lang="en-US" smtClean="0"/>
              <a:t>3/15/24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8A197-8EB5-3046-AB7F-2A78542575CD}" type="slidenum">
              <a:rPr lang="en-US" smtClean="0"/>
              <a:t>‹#›</a:t>
            </a:fld>
            <a:endParaRPr lang="en-US"/>
          </a:p>
        </p:txBody>
      </p:sp>
      <p:pic>
        <p:nvPicPr>
          <p:cNvPr id="7" name="Picture 6"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2811436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3"/>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3"/>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FF25F-C007-834A-B766-1EF06304493E}" type="datetimeFigureOut">
              <a:rPr lang="en-US" smtClean="0"/>
              <a:t>3/15/24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8A197-8EB5-3046-AB7F-2A78542575CD}" type="slidenum">
              <a:rPr lang="en-US" smtClean="0"/>
              <a:t>‹#›</a:t>
            </a:fld>
            <a:endParaRPr lang="en-US"/>
          </a:p>
        </p:txBody>
      </p:sp>
      <p:sp>
        <p:nvSpPr>
          <p:cNvPr id="7" name="Date Placeholder 3"/>
          <p:cNvSpPr txBox="1">
            <a:spLocks/>
          </p:cNvSpPr>
          <p:nvPr userDrawn="1"/>
        </p:nvSpPr>
        <p:spPr>
          <a:xfrm>
            <a:off x="0" y="4963506"/>
            <a:ext cx="662256"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CEFF25F-C007-834A-B766-1EF06304493E}" type="datetimeFigureOut">
              <a:rPr lang="en-US" smtClean="0"/>
              <a:pPr/>
              <a:t>3/15/24</a:t>
            </a:fld>
            <a:endParaRPr lang="en-US" dirty="0"/>
          </a:p>
        </p:txBody>
      </p:sp>
      <p:sp>
        <p:nvSpPr>
          <p:cNvPr id="8" name="Footer Placeholder 4"/>
          <p:cNvSpPr txBox="1">
            <a:spLocks/>
          </p:cNvSpPr>
          <p:nvPr userDrawn="1"/>
        </p:nvSpPr>
        <p:spPr>
          <a:xfrm>
            <a:off x="662256" y="4963506"/>
            <a:ext cx="5890944" cy="179999"/>
          </a:xfrm>
          <a:prstGeom prst="rect">
            <a:avLst/>
          </a:prstGeom>
          <a:solidFill>
            <a:srgbClr val="3F4E60"/>
          </a:solidFill>
          <a:ln>
            <a:noFill/>
          </a:ln>
        </p:spPr>
        <p:txBody>
          <a:bodyPr vert="horz" lIns="91440" tIns="45720" rIns="91440" bIns="45720" rtlCol="0" anchor="ctr"/>
          <a:lstStyle>
            <a:defPPr>
              <a:defRPr lang="en-US"/>
            </a:defPPr>
            <a:lvl1pPr marL="0" algn="ctr"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ES7023: Fundamentals of Data Science for Earth and Environmental Systems Science</a:t>
            </a:r>
            <a:endParaRPr lang="en-US" dirty="0"/>
          </a:p>
        </p:txBody>
      </p:sp>
      <p:sp>
        <p:nvSpPr>
          <p:cNvPr id="9" name="Slide Number Placeholder 5"/>
          <p:cNvSpPr txBox="1">
            <a:spLocks/>
          </p:cNvSpPr>
          <p:nvPr userDrawn="1"/>
        </p:nvSpPr>
        <p:spPr>
          <a:xfrm>
            <a:off x="6553200" y="4963506"/>
            <a:ext cx="2590800"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9C8A197-8EB5-3046-AB7F-2A78542575CD}" type="slidenum">
              <a:rPr lang="en-US" smtClean="0"/>
              <a:pPr/>
              <a:t>‹#›</a:t>
            </a:fld>
            <a:endParaRPr lang="en-US" dirty="0"/>
          </a:p>
        </p:txBody>
      </p:sp>
      <p:pic>
        <p:nvPicPr>
          <p:cNvPr id="11" name="Picture 10"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1792055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FF25F-C007-834A-B766-1EF06304493E}" type="datetimeFigureOut">
              <a:rPr lang="en-US" smtClean="0"/>
              <a:t>3/15/24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8A197-8EB5-3046-AB7F-2A78542575CD}" type="slidenum">
              <a:rPr lang="en-US" smtClean="0"/>
              <a:t>‹#›</a:t>
            </a:fld>
            <a:endParaRPr lang="en-US"/>
          </a:p>
        </p:txBody>
      </p:sp>
      <p:sp>
        <p:nvSpPr>
          <p:cNvPr id="7" name="Date Placeholder 3"/>
          <p:cNvSpPr txBox="1">
            <a:spLocks/>
          </p:cNvSpPr>
          <p:nvPr userDrawn="1"/>
        </p:nvSpPr>
        <p:spPr>
          <a:xfrm>
            <a:off x="0" y="4963506"/>
            <a:ext cx="662256"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8" name="Footer Placeholder 4"/>
          <p:cNvSpPr txBox="1">
            <a:spLocks/>
          </p:cNvSpPr>
          <p:nvPr userDrawn="1"/>
        </p:nvSpPr>
        <p:spPr>
          <a:xfrm>
            <a:off x="662256" y="4963506"/>
            <a:ext cx="5890944" cy="179999"/>
          </a:xfrm>
          <a:prstGeom prst="rect">
            <a:avLst/>
          </a:prstGeom>
          <a:solidFill>
            <a:srgbClr val="3F4E60"/>
          </a:solidFill>
          <a:ln>
            <a:noFill/>
          </a:ln>
        </p:spPr>
        <p:txBody>
          <a:bodyPr vert="horz" lIns="91440" tIns="45720" rIns="91440" bIns="45720" rtlCol="0" anchor="ctr"/>
          <a:lstStyle>
            <a:defPPr>
              <a:defRPr lang="en-US"/>
            </a:defPPr>
            <a:lvl1pPr marL="0" algn="ctr"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dirty="0"/>
              <a:t>Fundamentals of Data Science for Earth and Environmental Systems Science</a:t>
            </a:r>
          </a:p>
        </p:txBody>
      </p:sp>
      <p:sp>
        <p:nvSpPr>
          <p:cNvPr id="9" name="Slide Number Placeholder 5"/>
          <p:cNvSpPr txBox="1">
            <a:spLocks/>
          </p:cNvSpPr>
          <p:nvPr userDrawn="1"/>
        </p:nvSpPr>
        <p:spPr>
          <a:xfrm>
            <a:off x="6553200" y="4963506"/>
            <a:ext cx="2590800"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9C8A197-8EB5-3046-AB7F-2A78542575CD}" type="slidenum">
              <a:rPr lang="en-US" smtClean="0"/>
              <a:pPr/>
              <a:t>‹#›</a:t>
            </a:fld>
            <a:endParaRPr lang="en-US" dirty="0"/>
          </a:p>
        </p:txBody>
      </p:sp>
      <p:pic>
        <p:nvPicPr>
          <p:cNvPr id="11" name="Picture 10" descr="IMG_0091.PNG">
            <a:extLst>
              <a:ext uri="{FF2B5EF4-FFF2-40B4-BE49-F238E27FC236}">
                <a16:creationId xmlns:a16="http://schemas.microsoft.com/office/drawing/2014/main" id="{7B25452F-04D2-3F4E-A9B1-CEAAC75D497E}"/>
              </a:ext>
            </a:extLst>
          </p:cNvPr>
          <p:cNvPicPr>
            <a:picLocks noChangeAspect="1"/>
          </p:cNvPicPr>
          <p:nvPr userDrawn="1"/>
        </p:nvPicPr>
        <p:blipFill rotWithShape="1">
          <a:blip r:embed="rId2" cstate="print">
            <a:duotone>
              <a:prstClr val="black"/>
              <a:schemeClr val="tx1">
                <a:tint val="45000"/>
                <a:satMod val="400000"/>
              </a:schemeClr>
            </a:duotone>
            <a:extLst>
              <a:ext uri="{28A0092B-C50C-407E-A947-70E740481C1C}">
                <a14:useLocalDpi xmlns:a14="http://schemas.microsoft.com/office/drawing/2010/main"/>
              </a:ext>
            </a:extLst>
          </a:blip>
          <a:srcRect/>
          <a:stretch/>
        </p:blipFill>
        <p:spPr>
          <a:xfrm>
            <a:off x="1647008" y="390446"/>
            <a:ext cx="6393565" cy="225519"/>
          </a:xfrm>
          <a:prstGeom prst="rect">
            <a:avLst/>
          </a:prstGeom>
        </p:spPr>
      </p:pic>
      <p:pic>
        <p:nvPicPr>
          <p:cNvPr id="12" name="Picture 11" descr="Data_Analytics in EESS.png"/>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7097104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CEFF25F-C007-834A-B766-1EF06304493E}" type="datetimeFigureOut">
              <a:rPr lang="en-US" smtClean="0"/>
              <a:t>3/15/24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9C8A197-8EB5-3046-AB7F-2A78542575CD}" type="slidenum">
              <a:rPr lang="en-US" smtClean="0"/>
              <a:t>‹#›</a:t>
            </a:fld>
            <a:endParaRPr lang="en-US"/>
          </a:p>
        </p:txBody>
      </p:sp>
      <p:sp>
        <p:nvSpPr>
          <p:cNvPr id="7" name="Date Placeholder 3"/>
          <p:cNvSpPr txBox="1">
            <a:spLocks/>
          </p:cNvSpPr>
          <p:nvPr userDrawn="1"/>
        </p:nvSpPr>
        <p:spPr>
          <a:xfrm>
            <a:off x="0" y="4963506"/>
            <a:ext cx="662256"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CEFF25F-C007-834A-B766-1EF06304493E}" type="datetimeFigureOut">
              <a:rPr lang="en-US" smtClean="0"/>
              <a:pPr/>
              <a:t>3/15/24</a:t>
            </a:fld>
            <a:endParaRPr lang="en-US" dirty="0"/>
          </a:p>
        </p:txBody>
      </p:sp>
      <p:sp>
        <p:nvSpPr>
          <p:cNvPr id="8" name="Footer Placeholder 4"/>
          <p:cNvSpPr txBox="1">
            <a:spLocks/>
          </p:cNvSpPr>
          <p:nvPr userDrawn="1"/>
        </p:nvSpPr>
        <p:spPr>
          <a:xfrm>
            <a:off x="662256" y="4963506"/>
            <a:ext cx="5890944" cy="179999"/>
          </a:xfrm>
          <a:prstGeom prst="rect">
            <a:avLst/>
          </a:prstGeom>
          <a:solidFill>
            <a:srgbClr val="3F4E60"/>
          </a:solidFill>
          <a:ln>
            <a:noFill/>
          </a:ln>
        </p:spPr>
        <p:txBody>
          <a:bodyPr vert="horz" lIns="91440" tIns="45720" rIns="91440" bIns="45720" rtlCol="0" anchor="ctr"/>
          <a:lstStyle>
            <a:defPPr>
              <a:defRPr lang="en-US"/>
            </a:defPPr>
            <a:lvl1pPr marL="0" algn="ctr"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ES7023: Fundamentals of Data Science for Earth and Environmental Systems Science</a:t>
            </a:r>
            <a:endParaRPr lang="en-US" dirty="0"/>
          </a:p>
        </p:txBody>
      </p:sp>
      <p:sp>
        <p:nvSpPr>
          <p:cNvPr id="9" name="Slide Number Placeholder 5"/>
          <p:cNvSpPr txBox="1">
            <a:spLocks/>
          </p:cNvSpPr>
          <p:nvPr userDrawn="1"/>
        </p:nvSpPr>
        <p:spPr>
          <a:xfrm>
            <a:off x="6553200" y="4963506"/>
            <a:ext cx="2590800"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9C8A197-8EB5-3046-AB7F-2A78542575CD}" type="slidenum">
              <a:rPr lang="en-US" smtClean="0"/>
              <a:pPr/>
              <a:t>‹#›</a:t>
            </a:fld>
            <a:endParaRPr lang="en-US" dirty="0"/>
          </a:p>
        </p:txBody>
      </p:sp>
      <p:pic>
        <p:nvPicPr>
          <p:cNvPr id="11" name="Picture 10"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1788464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5"/>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5"/>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CEFF25F-C007-834A-B766-1EF06304493E}" type="datetimeFigureOut">
              <a:rPr lang="en-US" smtClean="0"/>
              <a:t>3/15/24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C8A197-8EB5-3046-AB7F-2A78542575CD}" type="slidenum">
              <a:rPr lang="en-US" smtClean="0"/>
              <a:t>‹#›</a:t>
            </a:fld>
            <a:endParaRPr lang="en-US"/>
          </a:p>
        </p:txBody>
      </p:sp>
      <p:sp>
        <p:nvSpPr>
          <p:cNvPr id="8" name="Date Placeholder 3"/>
          <p:cNvSpPr txBox="1">
            <a:spLocks/>
          </p:cNvSpPr>
          <p:nvPr userDrawn="1"/>
        </p:nvSpPr>
        <p:spPr>
          <a:xfrm>
            <a:off x="0" y="4963506"/>
            <a:ext cx="662256"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CEFF25F-C007-834A-B766-1EF06304493E}" type="datetimeFigureOut">
              <a:rPr lang="en-US" smtClean="0"/>
              <a:pPr/>
              <a:t>3/15/24</a:t>
            </a:fld>
            <a:endParaRPr lang="en-US" dirty="0"/>
          </a:p>
        </p:txBody>
      </p:sp>
      <p:sp>
        <p:nvSpPr>
          <p:cNvPr id="9" name="Footer Placeholder 4"/>
          <p:cNvSpPr txBox="1">
            <a:spLocks/>
          </p:cNvSpPr>
          <p:nvPr userDrawn="1"/>
        </p:nvSpPr>
        <p:spPr>
          <a:xfrm>
            <a:off x="662256" y="4963506"/>
            <a:ext cx="5890944" cy="179999"/>
          </a:xfrm>
          <a:prstGeom prst="rect">
            <a:avLst/>
          </a:prstGeom>
          <a:solidFill>
            <a:srgbClr val="3F4E60"/>
          </a:solidFill>
          <a:ln>
            <a:noFill/>
          </a:ln>
        </p:spPr>
        <p:txBody>
          <a:bodyPr vert="horz" lIns="91440" tIns="45720" rIns="91440" bIns="45720" rtlCol="0" anchor="ctr"/>
          <a:lstStyle>
            <a:defPPr>
              <a:defRPr lang="en-US"/>
            </a:defPPr>
            <a:lvl1pPr marL="0" algn="ctr"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ES7023: Fundamentals of Data Science for Earth and Environmental Systems Science</a:t>
            </a:r>
            <a:endParaRPr lang="en-US" dirty="0"/>
          </a:p>
        </p:txBody>
      </p:sp>
      <p:sp>
        <p:nvSpPr>
          <p:cNvPr id="10" name="Slide Number Placeholder 5"/>
          <p:cNvSpPr txBox="1">
            <a:spLocks/>
          </p:cNvSpPr>
          <p:nvPr userDrawn="1"/>
        </p:nvSpPr>
        <p:spPr>
          <a:xfrm>
            <a:off x="6553200" y="4963506"/>
            <a:ext cx="2590800"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9C8A197-8EB5-3046-AB7F-2A78542575CD}" type="slidenum">
              <a:rPr lang="en-US" smtClean="0"/>
              <a:pPr/>
              <a:t>‹#›</a:t>
            </a:fld>
            <a:endParaRPr lang="en-US" dirty="0"/>
          </a:p>
        </p:txBody>
      </p:sp>
      <p:pic>
        <p:nvPicPr>
          <p:cNvPr id="12" name="Picture 11"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1559240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CEFF25F-C007-834A-B766-1EF06304493E}" type="datetimeFigureOut">
              <a:rPr lang="en-US" smtClean="0"/>
              <a:t>3/15/24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9C8A197-8EB5-3046-AB7F-2A78542575CD}" type="slidenum">
              <a:rPr lang="en-US" smtClean="0"/>
              <a:t>‹#›</a:t>
            </a:fld>
            <a:endParaRPr lang="en-US"/>
          </a:p>
        </p:txBody>
      </p:sp>
      <p:sp>
        <p:nvSpPr>
          <p:cNvPr id="10" name="Date Placeholder 3"/>
          <p:cNvSpPr txBox="1">
            <a:spLocks/>
          </p:cNvSpPr>
          <p:nvPr userDrawn="1"/>
        </p:nvSpPr>
        <p:spPr>
          <a:xfrm>
            <a:off x="0" y="4963506"/>
            <a:ext cx="662256"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CEFF25F-C007-834A-B766-1EF06304493E}" type="datetimeFigureOut">
              <a:rPr lang="en-US" smtClean="0"/>
              <a:pPr/>
              <a:t>3/15/24</a:t>
            </a:fld>
            <a:endParaRPr lang="en-US" dirty="0"/>
          </a:p>
        </p:txBody>
      </p:sp>
      <p:sp>
        <p:nvSpPr>
          <p:cNvPr id="11" name="Footer Placeholder 4"/>
          <p:cNvSpPr txBox="1">
            <a:spLocks/>
          </p:cNvSpPr>
          <p:nvPr userDrawn="1"/>
        </p:nvSpPr>
        <p:spPr>
          <a:xfrm>
            <a:off x="662256" y="4963506"/>
            <a:ext cx="5890944" cy="179999"/>
          </a:xfrm>
          <a:prstGeom prst="rect">
            <a:avLst/>
          </a:prstGeom>
          <a:solidFill>
            <a:srgbClr val="3F4E60"/>
          </a:solidFill>
          <a:ln>
            <a:noFill/>
          </a:ln>
        </p:spPr>
        <p:txBody>
          <a:bodyPr vert="horz" lIns="91440" tIns="45720" rIns="91440" bIns="45720" rtlCol="0" anchor="ctr"/>
          <a:lstStyle>
            <a:defPPr>
              <a:defRPr lang="en-US"/>
            </a:defPPr>
            <a:lvl1pPr marL="0" algn="ctr"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ES7023: Fundamentals of Data Science for Earth and Environmental Systems Science</a:t>
            </a:r>
            <a:endParaRPr lang="en-US" dirty="0"/>
          </a:p>
        </p:txBody>
      </p:sp>
      <p:sp>
        <p:nvSpPr>
          <p:cNvPr id="12" name="Slide Number Placeholder 5"/>
          <p:cNvSpPr txBox="1">
            <a:spLocks/>
          </p:cNvSpPr>
          <p:nvPr userDrawn="1"/>
        </p:nvSpPr>
        <p:spPr>
          <a:xfrm>
            <a:off x="6553200" y="4963506"/>
            <a:ext cx="2590800"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9C8A197-8EB5-3046-AB7F-2A78542575CD}" type="slidenum">
              <a:rPr lang="en-US" smtClean="0"/>
              <a:pPr/>
              <a:t>‹#›</a:t>
            </a:fld>
            <a:endParaRPr lang="en-US" dirty="0"/>
          </a:p>
        </p:txBody>
      </p:sp>
      <p:pic>
        <p:nvPicPr>
          <p:cNvPr id="14" name="Picture 13"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21695730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CEFF25F-C007-834A-B766-1EF06304493E}" type="datetimeFigureOut">
              <a:rPr lang="en-US" smtClean="0"/>
              <a:t>3/15/24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9C8A197-8EB5-3046-AB7F-2A78542575CD}" type="slidenum">
              <a:rPr lang="en-US" smtClean="0"/>
              <a:t>‹#›</a:t>
            </a:fld>
            <a:endParaRPr lang="en-US"/>
          </a:p>
        </p:txBody>
      </p:sp>
      <p:sp>
        <p:nvSpPr>
          <p:cNvPr id="6" name="Date Placeholder 3"/>
          <p:cNvSpPr txBox="1">
            <a:spLocks/>
          </p:cNvSpPr>
          <p:nvPr userDrawn="1"/>
        </p:nvSpPr>
        <p:spPr>
          <a:xfrm>
            <a:off x="0" y="4963506"/>
            <a:ext cx="662256"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2CEFF25F-C007-834A-B766-1EF06304493E}" type="datetimeFigureOut">
              <a:rPr lang="en-US" smtClean="0"/>
              <a:pPr/>
              <a:t>3/15/24</a:t>
            </a:fld>
            <a:endParaRPr lang="en-US" dirty="0"/>
          </a:p>
        </p:txBody>
      </p:sp>
      <p:sp>
        <p:nvSpPr>
          <p:cNvPr id="7" name="Footer Placeholder 4"/>
          <p:cNvSpPr txBox="1">
            <a:spLocks/>
          </p:cNvSpPr>
          <p:nvPr userDrawn="1"/>
        </p:nvSpPr>
        <p:spPr>
          <a:xfrm>
            <a:off x="662256" y="4963506"/>
            <a:ext cx="5890944" cy="179999"/>
          </a:xfrm>
          <a:prstGeom prst="rect">
            <a:avLst/>
          </a:prstGeom>
          <a:solidFill>
            <a:srgbClr val="3F4E60"/>
          </a:solidFill>
          <a:ln>
            <a:noFill/>
          </a:ln>
        </p:spPr>
        <p:txBody>
          <a:bodyPr vert="horz" lIns="91440" tIns="45720" rIns="91440" bIns="45720" rtlCol="0" anchor="ctr"/>
          <a:lstStyle>
            <a:defPPr>
              <a:defRPr lang="en-US"/>
            </a:defPPr>
            <a:lvl1pPr marL="0" algn="ctr"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t>ES7023: Fundamentals of Data Science for Earth and Environmental Systems Science</a:t>
            </a:r>
            <a:endParaRPr lang="en-US" dirty="0"/>
          </a:p>
        </p:txBody>
      </p:sp>
      <p:sp>
        <p:nvSpPr>
          <p:cNvPr id="8" name="Slide Number Placeholder 5"/>
          <p:cNvSpPr txBox="1">
            <a:spLocks/>
          </p:cNvSpPr>
          <p:nvPr userDrawn="1"/>
        </p:nvSpPr>
        <p:spPr>
          <a:xfrm>
            <a:off x="6553200" y="4963506"/>
            <a:ext cx="2590800" cy="179999"/>
          </a:xfrm>
          <a:prstGeom prst="rect">
            <a:avLst/>
          </a:prstGeom>
          <a:solidFill>
            <a:srgbClr val="3F4E60"/>
          </a:solidFill>
          <a:ln>
            <a:noFill/>
          </a:ln>
        </p:spPr>
        <p:txBody>
          <a:bodyPr vert="horz" lIns="91440" tIns="45720" rIns="91440" bIns="45720" rtlCol="0" anchor="ctr"/>
          <a:lstStyle>
            <a:defPPr>
              <a:defRPr lang="en-US"/>
            </a:defPPr>
            <a:lvl1pPr marL="0" algn="l" defTabSz="457200" rtl="0" eaLnBrk="1" latinLnBrk="0" hangingPunct="1">
              <a:lnSpc>
                <a:spcPct val="80000"/>
              </a:lnSpc>
              <a:defRPr sz="1000" b="0" i="0" kern="1200">
                <a:solidFill>
                  <a:srgbClr val="FFFFFF"/>
                </a:solidFill>
                <a:latin typeface="Gill Sans"/>
                <a:ea typeface="+mn-ea"/>
                <a:cs typeface="Gill San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39C8A197-8EB5-3046-AB7F-2A78542575CD}" type="slidenum">
              <a:rPr lang="en-US" smtClean="0"/>
              <a:pPr/>
              <a:t>‹#›</a:t>
            </a:fld>
            <a:endParaRPr lang="en-US" dirty="0"/>
          </a:p>
        </p:txBody>
      </p:sp>
      <p:pic>
        <p:nvPicPr>
          <p:cNvPr id="10" name="Picture 9"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26556229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EFF25F-C007-834A-B766-1EF06304493E}" type="datetimeFigureOut">
              <a:rPr lang="en-US" smtClean="0"/>
              <a:t>3/15/24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9C8A197-8EB5-3046-AB7F-2A78542575CD}" type="slidenum">
              <a:rPr lang="en-US" smtClean="0"/>
              <a:t>‹#›</a:t>
            </a:fld>
            <a:endParaRPr lang="en-US"/>
          </a:p>
        </p:txBody>
      </p:sp>
      <p:pic>
        <p:nvPicPr>
          <p:cNvPr id="5" name="Picture 4"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4210138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1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93"/>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11" y="1076328"/>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CEFF25F-C007-834A-B766-1EF06304493E}" type="datetimeFigureOut">
              <a:rPr lang="en-US" smtClean="0"/>
              <a:t>3/15/24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C8A197-8EB5-3046-AB7F-2A78542575CD}" type="slidenum">
              <a:rPr lang="en-US" smtClean="0"/>
              <a:t>‹#›</a:t>
            </a:fld>
            <a:endParaRPr lang="en-US"/>
          </a:p>
        </p:txBody>
      </p:sp>
      <p:pic>
        <p:nvPicPr>
          <p:cNvPr id="8" name="Picture 7"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2446188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8"/>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CEFF25F-C007-834A-B766-1EF06304493E}" type="datetimeFigureOut">
              <a:rPr lang="en-US" smtClean="0"/>
              <a:t>3/15/24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9C8A197-8EB5-3046-AB7F-2A78542575CD}" type="slidenum">
              <a:rPr lang="en-US" smtClean="0"/>
              <a:t>‹#›</a:t>
            </a:fld>
            <a:endParaRPr lang="en-US"/>
          </a:p>
        </p:txBody>
      </p:sp>
      <p:pic>
        <p:nvPicPr>
          <p:cNvPr id="8" name="Picture 7" descr="Data_Analytics in EESS.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27092703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2150"/>
            <a:ext cx="8229600" cy="40998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615966"/>
            <a:ext cx="8229600" cy="397865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0" y="4963506"/>
            <a:ext cx="662256" cy="179999"/>
          </a:xfrm>
          <a:prstGeom prst="rect">
            <a:avLst/>
          </a:prstGeom>
          <a:solidFill>
            <a:srgbClr val="3F4E60"/>
          </a:solidFill>
          <a:ln>
            <a:noFill/>
          </a:ln>
        </p:spPr>
        <p:txBody>
          <a:bodyPr vert="horz" lIns="91440" tIns="45720" rIns="91440" bIns="45720" rtlCol="0" anchor="ctr"/>
          <a:lstStyle>
            <a:lvl1pPr algn="l">
              <a:lnSpc>
                <a:spcPct val="80000"/>
              </a:lnSpc>
              <a:defRPr sz="1000" b="0" i="0">
                <a:solidFill>
                  <a:srgbClr val="FFFFFF"/>
                </a:solidFill>
                <a:latin typeface="Gill Sans"/>
                <a:cs typeface="Gill Sans"/>
              </a:defRPr>
            </a:lvl1pPr>
          </a:lstStyle>
          <a:p>
            <a:endParaRPr lang="en-US" dirty="0"/>
          </a:p>
        </p:txBody>
      </p:sp>
      <p:sp>
        <p:nvSpPr>
          <p:cNvPr id="5" name="Footer Placeholder 4"/>
          <p:cNvSpPr>
            <a:spLocks noGrp="1"/>
          </p:cNvSpPr>
          <p:nvPr>
            <p:ph type="ftr" sz="quarter" idx="3"/>
          </p:nvPr>
        </p:nvSpPr>
        <p:spPr>
          <a:xfrm>
            <a:off x="662256" y="4963506"/>
            <a:ext cx="5890944" cy="179999"/>
          </a:xfrm>
          <a:prstGeom prst="rect">
            <a:avLst/>
          </a:prstGeom>
          <a:solidFill>
            <a:srgbClr val="3F4E60"/>
          </a:solidFill>
          <a:ln>
            <a:noFill/>
          </a:ln>
        </p:spPr>
        <p:txBody>
          <a:bodyPr vert="horz" lIns="91440" tIns="45720" rIns="91440" bIns="45720" rtlCol="0" anchor="ctr"/>
          <a:lstStyle>
            <a:lvl1pPr algn="ctr">
              <a:lnSpc>
                <a:spcPct val="80000"/>
              </a:lnSpc>
              <a:defRPr sz="1000" b="0" i="0">
                <a:solidFill>
                  <a:srgbClr val="FFFFFF"/>
                </a:solidFill>
                <a:latin typeface="Gill Sans"/>
                <a:cs typeface="Gill Sans"/>
              </a:defRPr>
            </a:lvl1pPr>
          </a:lstStyle>
          <a:p>
            <a:r>
              <a:rPr lang="en-US" dirty="0"/>
              <a:t>Fundamentals of Data Science for Earth and Environmental Systems Science</a:t>
            </a:r>
          </a:p>
        </p:txBody>
      </p:sp>
      <p:sp>
        <p:nvSpPr>
          <p:cNvPr id="6" name="Slide Number Placeholder 5"/>
          <p:cNvSpPr>
            <a:spLocks noGrp="1"/>
          </p:cNvSpPr>
          <p:nvPr>
            <p:ph type="sldNum" sz="quarter" idx="4"/>
          </p:nvPr>
        </p:nvSpPr>
        <p:spPr>
          <a:xfrm>
            <a:off x="6553200" y="4963506"/>
            <a:ext cx="2590800" cy="179999"/>
          </a:xfrm>
          <a:prstGeom prst="rect">
            <a:avLst/>
          </a:prstGeom>
          <a:solidFill>
            <a:srgbClr val="3F4E60"/>
          </a:solidFill>
          <a:ln>
            <a:noFill/>
          </a:ln>
        </p:spPr>
        <p:txBody>
          <a:bodyPr vert="horz" lIns="91440" tIns="45720" rIns="91440" bIns="45720" rtlCol="0" anchor="ctr"/>
          <a:lstStyle>
            <a:lvl1pPr algn="l">
              <a:lnSpc>
                <a:spcPct val="80000"/>
              </a:lnSpc>
              <a:defRPr sz="1000" b="0" i="0">
                <a:solidFill>
                  <a:srgbClr val="FFFFFF"/>
                </a:solidFill>
                <a:latin typeface="Gill Sans"/>
                <a:cs typeface="Gill Sans"/>
              </a:defRPr>
            </a:lvl1pPr>
          </a:lstStyle>
          <a:p>
            <a:fld id="{39C8A197-8EB5-3046-AB7F-2A78542575CD}" type="slidenum">
              <a:rPr lang="en-US" smtClean="0"/>
              <a:pPr/>
              <a:t>‹#›</a:t>
            </a:fld>
            <a:endParaRPr lang="en-US" dirty="0"/>
          </a:p>
        </p:txBody>
      </p:sp>
      <p:pic>
        <p:nvPicPr>
          <p:cNvPr id="9" name="Picture 8" descr="Data_Analytics in EESS.png"/>
          <p:cNvPicPr>
            <a:picLocks noChangeAspect="1"/>
          </p:cNvPicPr>
          <p:nvPr userDrawn="1"/>
        </p:nvPicPr>
        <p:blipFill rotWithShape="1">
          <a:blip r:embed="rId13" cstate="print">
            <a:extLst>
              <a:ext uri="{28A0092B-C50C-407E-A947-70E740481C1C}">
                <a14:useLocalDpi xmlns:a14="http://schemas.microsoft.com/office/drawing/2010/main"/>
              </a:ext>
            </a:extLst>
          </a:blip>
          <a:srcRect/>
          <a:stretch/>
        </p:blipFill>
        <p:spPr>
          <a:xfrm>
            <a:off x="7552007" y="3975100"/>
            <a:ext cx="1592003" cy="1168400"/>
          </a:xfrm>
          <a:prstGeom prst="rect">
            <a:avLst/>
          </a:prstGeom>
        </p:spPr>
      </p:pic>
    </p:spTree>
    <p:extLst>
      <p:ext uri="{BB962C8B-B14F-4D97-AF65-F5344CB8AC3E}">
        <p14:creationId xmlns:p14="http://schemas.microsoft.com/office/powerpoint/2010/main" val="42118495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2400" b="0" i="0" kern="1200">
          <a:solidFill>
            <a:schemeClr val="tx1"/>
          </a:solidFill>
          <a:latin typeface="Gill Sans"/>
          <a:ea typeface="+mj-ea"/>
          <a:cs typeface="Gill Sans"/>
        </a:defRPr>
      </a:lvl1pPr>
    </p:titleStyle>
    <p:bodyStyle>
      <a:lvl1pPr marL="514350" indent="-514350" algn="l" defTabSz="457200" rtl="0" eaLnBrk="1" latinLnBrk="0" hangingPunct="1">
        <a:spcBef>
          <a:spcPct val="20000"/>
        </a:spcBef>
        <a:buFont typeface="+mj-ea"/>
        <a:buAutoNum type="circleNumDbPlain"/>
        <a:defRPr sz="2200" b="0" i="0" kern="1200">
          <a:solidFill>
            <a:schemeClr val="tx1"/>
          </a:solidFill>
          <a:latin typeface="Gill Sans"/>
          <a:ea typeface="+mn-ea"/>
          <a:cs typeface="Gill Sans"/>
        </a:defRPr>
      </a:lvl1pPr>
      <a:lvl2pPr marL="914400" indent="-457200" algn="l" defTabSz="457200" rtl="0" eaLnBrk="1" latinLnBrk="0" hangingPunct="1">
        <a:spcBef>
          <a:spcPct val="20000"/>
        </a:spcBef>
        <a:buFont typeface="Courier New"/>
        <a:buChar char="o"/>
        <a:defRPr sz="2000" b="0" i="0" kern="1200">
          <a:solidFill>
            <a:schemeClr val="tx1"/>
          </a:solidFill>
          <a:latin typeface="Gill Sans"/>
          <a:ea typeface="+mn-ea"/>
          <a:cs typeface="Gill Sans"/>
        </a:defRPr>
      </a:lvl2pPr>
      <a:lvl3pPr marL="1143000" indent="-228600" algn="l" defTabSz="457200" rtl="0" eaLnBrk="1" latinLnBrk="0" hangingPunct="1">
        <a:spcBef>
          <a:spcPct val="20000"/>
        </a:spcBef>
        <a:buFont typeface="Arial"/>
        <a:buChar char="•"/>
        <a:defRPr sz="1800" b="0" i="0" kern="1200">
          <a:solidFill>
            <a:schemeClr val="tx1"/>
          </a:solidFill>
          <a:latin typeface="Gill Sans"/>
          <a:ea typeface="+mn-ea"/>
          <a:cs typeface="Gill Sans"/>
        </a:defRPr>
      </a:lvl3pPr>
      <a:lvl4pPr marL="1600200" indent="-228600" algn="l" defTabSz="457200" rtl="0" eaLnBrk="1" latinLnBrk="0" hangingPunct="1">
        <a:spcBef>
          <a:spcPct val="20000"/>
        </a:spcBef>
        <a:buFont typeface="Arial"/>
        <a:buChar char="–"/>
        <a:defRPr sz="1600" b="0" i="0" kern="1200">
          <a:solidFill>
            <a:schemeClr val="tx1"/>
          </a:solidFill>
          <a:latin typeface="Gill Sans"/>
          <a:ea typeface="+mn-ea"/>
          <a:cs typeface="Gill Sans"/>
        </a:defRPr>
      </a:lvl4pPr>
      <a:lvl5pPr marL="2057400" indent="-228600" algn="l" defTabSz="457200" rtl="0" eaLnBrk="1" latinLnBrk="0" hangingPunct="1">
        <a:spcBef>
          <a:spcPct val="20000"/>
        </a:spcBef>
        <a:buFont typeface="Arial"/>
        <a:buChar char="»"/>
        <a:defRPr sz="1400" b="0" i="0" kern="1200">
          <a:solidFill>
            <a:schemeClr val="tx1"/>
          </a:solidFill>
          <a:latin typeface="Gill Sans"/>
          <a:ea typeface="+mn-ea"/>
          <a:cs typeface="Gill San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sv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hyperlink" Target="https://archive.ics.uci.edu/"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Random Forests</a:t>
            </a:r>
          </a:p>
        </p:txBody>
      </p:sp>
      <p:sp>
        <p:nvSpPr>
          <p:cNvPr id="11" name="TextBox 10">
            <a:extLst>
              <a:ext uri="{FF2B5EF4-FFF2-40B4-BE49-F238E27FC236}">
                <a16:creationId xmlns:a16="http://schemas.microsoft.com/office/drawing/2014/main" id="{626F5A7F-B9C7-0FBD-FE2D-6A43AA2F7491}"/>
              </a:ext>
            </a:extLst>
          </p:cNvPr>
          <p:cNvSpPr txBox="1"/>
          <p:nvPr/>
        </p:nvSpPr>
        <p:spPr>
          <a:xfrm>
            <a:off x="4977610" y="502316"/>
            <a:ext cx="4104861" cy="246221"/>
          </a:xfrm>
          <a:prstGeom prst="rect">
            <a:avLst/>
          </a:prstGeom>
          <a:noFill/>
        </p:spPr>
        <p:txBody>
          <a:bodyPr wrap="square">
            <a:spAutoFit/>
          </a:bodyPr>
          <a:lstStyle/>
          <a:p>
            <a:pPr algn="l"/>
            <a:r>
              <a:rPr lang="en-US" sz="1000" b="0" i="0" dirty="0">
                <a:solidFill>
                  <a:srgbClr val="111111"/>
                </a:solidFill>
                <a:effectLst/>
                <a:latin typeface="Roboto" panose="020F0502020204030204" pitchFamily="34" charset="0"/>
              </a:rPr>
              <a:t>-Indraneel Kasmalkar</a:t>
            </a:r>
          </a:p>
        </p:txBody>
      </p:sp>
      <p:pic>
        <p:nvPicPr>
          <p:cNvPr id="1030" name="Picture 6" descr="Envision a scene where the distinction between a natural forest and a digital machine learning model is almost indiscernible, creating an ultra-smooth transition. The scene begins with a classic forest landscape filled with verdant trees, bushes, and wildlife on the left. As the eye moves towards the center, elements of the forest subtly start to integrate digital characteristics: leaves gradually pixelate, tree trunks evolve into columns of binary code, and animals morph into dynamic, algorithmic patterns. This digital transformation intensifies towards the right, culminating in a visually complex representation of a machine learning random forest model, where data points and decision trees are intricately woven into the fabric of the digital landscape. The blending is so nuanced that natural and digital elements coexist and interlace, creating a hybrid environment that symbolizes the symbiosis between the environment and technology. The overall effect is a mesmerizing, fluid merger that challenges the viewer to identify the point at which nature ends and the digital domain begins.">
            <a:extLst>
              <a:ext uri="{FF2B5EF4-FFF2-40B4-BE49-F238E27FC236}">
                <a16:creationId xmlns:a16="http://schemas.microsoft.com/office/drawing/2014/main" id="{19854AD3-AC15-5A7A-48D3-EE2D950C06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7758" y="1069192"/>
            <a:ext cx="6250985" cy="3571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5371948"/>
      </p:ext>
    </p:extLst>
  </p:cSld>
  <p:clrMapOvr>
    <a:masterClrMapping/>
  </p:clrMapOvr>
  <mc:AlternateContent xmlns:mc="http://schemas.openxmlformats.org/markup-compatibility/2006">
    <mc:Choice xmlns:p14="http://schemas.microsoft.com/office/powerpoint/2010/main" Requires="p14">
      <p:transition spd="slow" p14:dur="2000" advTm="26330"/>
    </mc:Choice>
    <mc:Fallback>
      <p:transition spd="slow" advTm="2633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Random forest parameters</a:t>
            </a:r>
          </a:p>
        </p:txBody>
      </p:sp>
      <p:sp>
        <p:nvSpPr>
          <p:cNvPr id="3" name="Content Placeholder 2"/>
          <p:cNvSpPr>
            <a:spLocks noGrp="1"/>
          </p:cNvSpPr>
          <p:nvPr>
            <p:ph idx="1"/>
          </p:nvPr>
        </p:nvSpPr>
        <p:spPr>
          <a:xfrm>
            <a:off x="457200" y="822332"/>
            <a:ext cx="8229600" cy="4138288"/>
          </a:xfrm>
        </p:spPr>
        <p:txBody>
          <a:bodyPr>
            <a:normAutofit fontScale="92500" lnSpcReduction="10000"/>
          </a:bodyPr>
          <a:lstStyle/>
          <a:p>
            <a:pPr marL="0" indent="0">
              <a:buNone/>
            </a:pPr>
            <a:r>
              <a:rPr lang="en-US" dirty="0"/>
              <a:t>1. Number of trees (</a:t>
            </a:r>
            <a:r>
              <a:rPr lang="en-US" dirty="0" err="1"/>
              <a:t>ntree</a:t>
            </a:r>
            <a:r>
              <a:rPr lang="en-US" dirty="0"/>
              <a:t>)</a:t>
            </a:r>
          </a:p>
          <a:p>
            <a:pPr marL="0" indent="0">
              <a:buNone/>
            </a:pPr>
            <a:r>
              <a:rPr lang="en-US" dirty="0"/>
              <a:t>	</a:t>
            </a:r>
            <a:r>
              <a:rPr lang="en-US" sz="1600" dirty="0"/>
              <a:t>More trees = more stable prediction. But more computation.</a:t>
            </a:r>
          </a:p>
          <a:p>
            <a:pPr marL="0" indent="0">
              <a:buNone/>
            </a:pPr>
            <a:endParaRPr lang="en-US" sz="1600" dirty="0"/>
          </a:p>
          <a:p>
            <a:pPr marL="0" indent="0">
              <a:buNone/>
            </a:pPr>
            <a:r>
              <a:rPr lang="en-US" dirty="0"/>
              <a:t>2. Number of features (</a:t>
            </a:r>
            <a:r>
              <a:rPr lang="en-US" dirty="0" err="1"/>
              <a:t>mtry</a:t>
            </a:r>
            <a:r>
              <a:rPr lang="en-US" dirty="0"/>
              <a:t>)</a:t>
            </a:r>
          </a:p>
          <a:p>
            <a:pPr marL="0" indent="0">
              <a:buNone/>
            </a:pPr>
            <a:r>
              <a:rPr lang="en-US" dirty="0"/>
              <a:t>	</a:t>
            </a:r>
            <a:r>
              <a:rPr lang="en-US" sz="1600" dirty="0"/>
              <a:t>More features = capture more complexity.</a:t>
            </a:r>
          </a:p>
          <a:p>
            <a:pPr marL="0" indent="0">
              <a:buNone/>
            </a:pPr>
            <a:r>
              <a:rPr lang="en-US" sz="1600" dirty="0"/>
              <a:t>	Generally set to </a:t>
            </a:r>
            <a:r>
              <a:rPr lang="en-US" sz="1600" i="1" dirty="0"/>
              <a:t>square root(total number of features).</a:t>
            </a:r>
          </a:p>
          <a:p>
            <a:pPr marL="0" indent="0">
              <a:buNone/>
            </a:pPr>
            <a:endParaRPr lang="en-US" sz="1600" dirty="0"/>
          </a:p>
          <a:p>
            <a:pPr marL="0" indent="0">
              <a:buNone/>
            </a:pPr>
            <a:r>
              <a:rPr lang="en-US" dirty="0"/>
              <a:t>3. Number of samples (</a:t>
            </a:r>
            <a:r>
              <a:rPr lang="en-US" dirty="0" err="1"/>
              <a:t>sampsize</a:t>
            </a:r>
            <a:r>
              <a:rPr lang="en-US" dirty="0"/>
              <a:t>)</a:t>
            </a:r>
          </a:p>
          <a:p>
            <a:pPr marL="0" indent="0">
              <a:buNone/>
            </a:pPr>
            <a:r>
              <a:rPr lang="en-US" sz="1600" dirty="0"/>
              <a:t>	More samples = less variability in tress.</a:t>
            </a:r>
          </a:p>
          <a:p>
            <a:pPr marL="0" indent="0">
              <a:buNone/>
            </a:pPr>
            <a:endParaRPr lang="en-US" sz="1600" dirty="0"/>
          </a:p>
          <a:p>
            <a:pPr marL="0" indent="0">
              <a:buNone/>
            </a:pPr>
            <a:r>
              <a:rPr lang="en-US" sz="1600" dirty="0"/>
              <a:t>4. </a:t>
            </a:r>
            <a:r>
              <a:rPr lang="en-US" dirty="0"/>
              <a:t>Node size (</a:t>
            </a:r>
            <a:r>
              <a:rPr lang="en-US" dirty="0" err="1"/>
              <a:t>nodesize</a:t>
            </a:r>
            <a:r>
              <a:rPr lang="en-US" dirty="0"/>
              <a:t>)</a:t>
            </a:r>
          </a:p>
          <a:p>
            <a:pPr marL="0" indent="0">
              <a:buNone/>
            </a:pPr>
            <a:r>
              <a:rPr lang="en-US" sz="1600" dirty="0"/>
              <a:t>	Number of samples in smallest branch. </a:t>
            </a:r>
          </a:p>
          <a:p>
            <a:pPr marL="0" indent="0">
              <a:buNone/>
            </a:pPr>
            <a:r>
              <a:rPr lang="en-US" sz="1600" dirty="0"/>
              <a:t>	Smaller node size = deeper tree = capture more complexity.</a:t>
            </a:r>
            <a:endParaRPr lang="en-US" dirty="0"/>
          </a:p>
          <a:p>
            <a:pPr marL="0" indent="0">
              <a:buNone/>
            </a:pPr>
            <a:endParaRPr lang="en-US" sz="1600" dirty="0"/>
          </a:p>
        </p:txBody>
      </p:sp>
    </p:spTree>
    <p:extLst>
      <p:ext uri="{BB962C8B-B14F-4D97-AF65-F5344CB8AC3E}">
        <p14:creationId xmlns:p14="http://schemas.microsoft.com/office/powerpoint/2010/main" val="4273124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Forest cover type</a:t>
            </a:r>
          </a:p>
        </p:txBody>
      </p:sp>
      <p:sp>
        <p:nvSpPr>
          <p:cNvPr id="3" name="Content Placeholder 2"/>
          <p:cNvSpPr>
            <a:spLocks noGrp="1"/>
          </p:cNvSpPr>
          <p:nvPr>
            <p:ph idx="1"/>
          </p:nvPr>
        </p:nvSpPr>
        <p:spPr>
          <a:xfrm>
            <a:off x="457200" y="1211580"/>
            <a:ext cx="8229600" cy="2686050"/>
          </a:xfrm>
        </p:spPr>
        <p:txBody>
          <a:bodyPr/>
          <a:lstStyle/>
          <a:p>
            <a:pPr marL="0" indent="0">
              <a:buNone/>
            </a:pPr>
            <a:r>
              <a:rPr lang="en-US" dirty="0"/>
              <a:t>University of California Irvine forest cover dataset.</a:t>
            </a:r>
          </a:p>
          <a:p>
            <a:pPr marL="0" indent="0">
              <a:buNone/>
            </a:pPr>
            <a:endParaRPr lang="en-US" dirty="0"/>
          </a:p>
          <a:p>
            <a:pPr marL="0" indent="0">
              <a:buNone/>
            </a:pPr>
            <a:r>
              <a:rPr lang="en-US" dirty="0"/>
              <a:t>Dataset:</a:t>
            </a:r>
          </a:p>
          <a:p>
            <a:pPr marL="342900" indent="-342900">
              <a:buFont typeface="Arial" panose="020B0604020202020204" pitchFamily="34" charset="0"/>
              <a:buChar char="•"/>
            </a:pPr>
            <a:r>
              <a:rPr lang="en-US" dirty="0"/>
              <a:t>physical characteristics + 7 forest cover types (spruce/pine/…).</a:t>
            </a:r>
          </a:p>
          <a:p>
            <a:pPr marL="342900" indent="-342900">
              <a:buFont typeface="Arial" panose="020B0604020202020204" pitchFamily="34" charset="0"/>
              <a:buChar char="•"/>
            </a:pPr>
            <a:r>
              <a:rPr lang="en-US" dirty="0"/>
              <a:t>Data is not linear but has </a:t>
            </a:r>
            <a:r>
              <a:rPr lang="en-US" b="1" dirty="0"/>
              <a:t>bands</a:t>
            </a:r>
            <a:r>
              <a:rPr lang="en-US" dirty="0"/>
              <a:t>:</a:t>
            </a:r>
          </a:p>
          <a:p>
            <a:pPr marL="742950" lvl="1" indent="-342900">
              <a:buFont typeface="Arial" panose="020B0604020202020204" pitchFamily="34" charset="0"/>
              <a:buChar char="•"/>
            </a:pPr>
            <a:r>
              <a:rPr lang="en-US" sz="1600" dirty="0"/>
              <a:t>Forests grow neither in deserts nor in lakes. Need medium soil moisture.</a:t>
            </a:r>
          </a:p>
          <a:p>
            <a:pPr marL="0" indent="0">
              <a:buNone/>
            </a:pPr>
            <a:endParaRPr lang="en-US" dirty="0"/>
          </a:p>
        </p:txBody>
      </p:sp>
      <p:sp>
        <p:nvSpPr>
          <p:cNvPr id="4" name="TextBox 3">
            <a:extLst>
              <a:ext uri="{FF2B5EF4-FFF2-40B4-BE49-F238E27FC236}">
                <a16:creationId xmlns:a16="http://schemas.microsoft.com/office/drawing/2014/main" id="{3CDBF9DC-B615-3CE3-CB51-E772F4F800EB}"/>
              </a:ext>
            </a:extLst>
          </p:cNvPr>
          <p:cNvSpPr txBox="1"/>
          <p:nvPr/>
        </p:nvSpPr>
        <p:spPr>
          <a:xfrm rot="10800000" flipV="1">
            <a:off x="1383030" y="4496051"/>
            <a:ext cx="6006713" cy="338554"/>
          </a:xfrm>
          <a:prstGeom prst="rect">
            <a:avLst/>
          </a:prstGeom>
          <a:noFill/>
          <a:ln w="12700">
            <a:noFill/>
          </a:ln>
        </p:spPr>
        <p:txBody>
          <a:bodyPr wrap="square" rtlCol="0">
            <a:spAutoFit/>
          </a:bodyPr>
          <a:lstStyle/>
          <a:p>
            <a:pPr algn="ctr"/>
            <a:r>
              <a:rPr lang="en-US" sz="1600" b="1" dirty="0">
                <a:latin typeface="Gill Sans" panose="020B0502020104020203" pitchFamily="34" charset="-79"/>
                <a:cs typeface="Gill Sans" panose="020B0502020104020203" pitchFamily="34" charset="-79"/>
              </a:rPr>
              <a:t>Can we predict cover type from physical characteristics?</a:t>
            </a:r>
          </a:p>
        </p:txBody>
      </p:sp>
    </p:spTree>
    <p:extLst>
      <p:ext uri="{BB962C8B-B14F-4D97-AF65-F5344CB8AC3E}">
        <p14:creationId xmlns:p14="http://schemas.microsoft.com/office/powerpoint/2010/main" val="3806886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Some thoughts on random forests</a:t>
            </a:r>
          </a:p>
        </p:txBody>
      </p:sp>
      <p:sp>
        <p:nvSpPr>
          <p:cNvPr id="3" name="Content Placeholder 2"/>
          <p:cNvSpPr>
            <a:spLocks noGrp="1"/>
          </p:cNvSpPr>
          <p:nvPr>
            <p:ph idx="1"/>
          </p:nvPr>
        </p:nvSpPr>
        <p:spPr>
          <a:xfrm>
            <a:off x="457200" y="1165860"/>
            <a:ext cx="8229600" cy="3428764"/>
          </a:xfrm>
        </p:spPr>
        <p:txBody>
          <a:bodyPr>
            <a:normAutofit/>
          </a:bodyPr>
          <a:lstStyle/>
          <a:p>
            <a:pPr>
              <a:lnSpc>
                <a:spcPct val="200000"/>
              </a:lnSpc>
              <a:buAutoNum type="arabicPeriod"/>
            </a:pPr>
            <a:r>
              <a:rPr lang="en-US" sz="1600" dirty="0"/>
              <a:t>Very powerful but requires lots of data and hyperparameters.</a:t>
            </a:r>
          </a:p>
          <a:p>
            <a:pPr>
              <a:lnSpc>
                <a:spcPct val="200000"/>
              </a:lnSpc>
              <a:buAutoNum type="arabicPeriod"/>
            </a:pPr>
            <a:r>
              <a:rPr lang="en-US" sz="1600" dirty="0"/>
              <a:t>Very good at handling lots of features and samples, because it distributes across trees.</a:t>
            </a:r>
          </a:p>
          <a:p>
            <a:pPr>
              <a:lnSpc>
                <a:spcPct val="200000"/>
              </a:lnSpc>
              <a:buAutoNum type="arabicPeriod"/>
            </a:pPr>
            <a:r>
              <a:rPr lang="en-US" sz="1600" dirty="0"/>
              <a:t>Useful for non-linear relationships, especially bands.</a:t>
            </a:r>
          </a:p>
          <a:p>
            <a:pPr>
              <a:lnSpc>
                <a:spcPct val="200000"/>
              </a:lnSpc>
              <a:buAutoNum type="arabicPeriod"/>
            </a:pPr>
            <a:r>
              <a:rPr lang="en-US" sz="1600" dirty="0"/>
              <a:t>Not good at extrapolation.</a:t>
            </a:r>
          </a:p>
          <a:p>
            <a:pPr>
              <a:lnSpc>
                <a:spcPct val="200000"/>
              </a:lnSpc>
              <a:buAutoNum type="arabicPeriod"/>
            </a:pPr>
            <a:endParaRPr lang="en-US" sz="1600" dirty="0"/>
          </a:p>
        </p:txBody>
      </p:sp>
    </p:spTree>
    <p:extLst>
      <p:ext uri="{BB962C8B-B14F-4D97-AF65-F5344CB8AC3E}">
        <p14:creationId xmlns:p14="http://schemas.microsoft.com/office/powerpoint/2010/main" val="3056585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03D2-F940-B8EB-D5F5-A219192449B5}"/>
              </a:ext>
            </a:extLst>
          </p:cNvPr>
          <p:cNvSpPr>
            <a:spLocks noGrp="1"/>
          </p:cNvSpPr>
          <p:nvPr>
            <p:ph type="title"/>
          </p:nvPr>
        </p:nvSpPr>
        <p:spPr/>
        <p:txBody>
          <a:bodyPr>
            <a:normAutofit fontScale="90000"/>
          </a:bodyPr>
          <a:lstStyle/>
          <a:p>
            <a:r>
              <a:rPr lang="en-US" dirty="0"/>
              <a:t>Real example: Digital Elevation Model correction</a:t>
            </a:r>
          </a:p>
        </p:txBody>
      </p:sp>
      <p:sp>
        <p:nvSpPr>
          <p:cNvPr id="3" name="Content Placeholder 2">
            <a:extLst>
              <a:ext uri="{FF2B5EF4-FFF2-40B4-BE49-F238E27FC236}">
                <a16:creationId xmlns:a16="http://schemas.microsoft.com/office/drawing/2014/main" id="{9210AFB3-6A95-3791-616E-6084FD8A8F2C}"/>
              </a:ext>
            </a:extLst>
          </p:cNvPr>
          <p:cNvSpPr>
            <a:spLocks noGrp="1"/>
          </p:cNvSpPr>
          <p:nvPr>
            <p:ph idx="1"/>
          </p:nvPr>
        </p:nvSpPr>
        <p:spPr>
          <a:xfrm>
            <a:off x="457200" y="966570"/>
            <a:ext cx="8229600" cy="1406908"/>
          </a:xfrm>
        </p:spPr>
        <p:txBody>
          <a:bodyPr>
            <a:normAutofit lnSpcReduction="10000"/>
          </a:bodyPr>
          <a:lstStyle/>
          <a:p>
            <a:pPr marL="342900" indent="-342900">
              <a:buFont typeface="Arial" panose="020B0604020202020204" pitchFamily="34" charset="0"/>
              <a:buChar char="•"/>
            </a:pPr>
            <a:r>
              <a:rPr lang="en-US" sz="2000" dirty="0"/>
              <a:t>Elevation data used in many fields, including flood risk assessment.</a:t>
            </a:r>
          </a:p>
          <a:p>
            <a:pPr marL="342900" indent="-342900">
              <a:buFont typeface="Arial" panose="020B0604020202020204" pitchFamily="34" charset="0"/>
              <a:buChar char="•"/>
            </a:pPr>
            <a:r>
              <a:rPr lang="en-US" sz="2000" dirty="0"/>
              <a:t>Global elevation data only available from satellites, </a:t>
            </a:r>
          </a:p>
          <a:p>
            <a:pPr marL="742950" lvl="1" indent="-342900">
              <a:buFont typeface="Arial" panose="020B0604020202020204" pitchFamily="34" charset="0"/>
              <a:buChar char="•"/>
            </a:pPr>
            <a:r>
              <a:rPr lang="en-US" sz="1800" dirty="0"/>
              <a:t>but it captures </a:t>
            </a:r>
            <a:r>
              <a:rPr lang="en-US" sz="1800" dirty="0">
                <a:solidFill>
                  <a:schemeClr val="accent6"/>
                </a:solidFill>
              </a:rPr>
              <a:t>treetops</a:t>
            </a:r>
            <a:r>
              <a:rPr lang="en-US" sz="1800" dirty="0"/>
              <a:t> and </a:t>
            </a:r>
            <a:r>
              <a:rPr lang="en-US" sz="1800" dirty="0">
                <a:solidFill>
                  <a:schemeClr val="accent6"/>
                </a:solidFill>
              </a:rPr>
              <a:t>rooftops</a:t>
            </a:r>
            <a:r>
              <a:rPr lang="en-US" sz="1800" dirty="0"/>
              <a:t>, not the </a:t>
            </a:r>
            <a:r>
              <a:rPr lang="en-US" sz="1800" dirty="0">
                <a:solidFill>
                  <a:srgbClr val="0070C0"/>
                </a:solidFill>
              </a:rPr>
              <a:t>terrain</a:t>
            </a:r>
            <a:r>
              <a:rPr lang="en-US" sz="1800" dirty="0"/>
              <a:t>.</a:t>
            </a:r>
          </a:p>
          <a:p>
            <a:pPr marL="342900" indent="-342900">
              <a:buFont typeface="Arial" panose="020B0604020202020204" pitchFamily="34" charset="0"/>
              <a:buChar char="•"/>
            </a:pPr>
            <a:r>
              <a:rPr lang="en-US" sz="2000" dirty="0"/>
              <a:t>Train random forest to estimate top-to-terrain error.</a:t>
            </a:r>
          </a:p>
          <a:p>
            <a:pPr marL="742950" lvl="1" indent="-342900">
              <a:buFont typeface="Arial" panose="020B0604020202020204" pitchFamily="34" charset="0"/>
              <a:buChar char="•"/>
            </a:pPr>
            <a:endParaRPr lang="en-US" sz="1800" dirty="0"/>
          </a:p>
        </p:txBody>
      </p:sp>
      <p:sp>
        <p:nvSpPr>
          <p:cNvPr id="4" name="Rectangle 3">
            <a:extLst>
              <a:ext uri="{FF2B5EF4-FFF2-40B4-BE49-F238E27FC236}">
                <a16:creationId xmlns:a16="http://schemas.microsoft.com/office/drawing/2014/main" id="{53DBC738-B794-0BB5-57D7-077BA315F5C2}"/>
              </a:ext>
            </a:extLst>
          </p:cNvPr>
          <p:cNvSpPr/>
          <p:nvPr/>
        </p:nvSpPr>
        <p:spPr>
          <a:xfrm>
            <a:off x="3456493" y="3230502"/>
            <a:ext cx="525780" cy="1451610"/>
          </a:xfrm>
          <a:prstGeom prst="rect">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9C3FF52-11D7-2B7F-8ADA-F571D56C53D8}"/>
              </a:ext>
            </a:extLst>
          </p:cNvPr>
          <p:cNvSpPr/>
          <p:nvPr/>
        </p:nvSpPr>
        <p:spPr>
          <a:xfrm>
            <a:off x="4134673" y="3671748"/>
            <a:ext cx="525780" cy="1010364"/>
          </a:xfrm>
          <a:prstGeom prst="rect">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Graphic 8">
            <a:extLst>
              <a:ext uri="{FF2B5EF4-FFF2-40B4-BE49-F238E27FC236}">
                <a16:creationId xmlns:a16="http://schemas.microsoft.com/office/drawing/2014/main" id="{6BFDBC62-E6F4-AEE5-E270-1C6CCDCAD18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947491" y="4089222"/>
            <a:ext cx="640080" cy="640080"/>
          </a:xfrm>
          <a:prstGeom prst="rect">
            <a:avLst/>
          </a:prstGeom>
        </p:spPr>
      </p:pic>
      <p:pic>
        <p:nvPicPr>
          <p:cNvPr id="10" name="Graphic 9">
            <a:extLst>
              <a:ext uri="{FF2B5EF4-FFF2-40B4-BE49-F238E27FC236}">
                <a16:creationId xmlns:a16="http://schemas.microsoft.com/office/drawing/2014/main" id="{0592431A-B562-B429-E6B9-B4BAECE200C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67531" y="4089222"/>
            <a:ext cx="640080" cy="640080"/>
          </a:xfrm>
          <a:prstGeom prst="rect">
            <a:avLst/>
          </a:prstGeom>
        </p:spPr>
      </p:pic>
      <p:pic>
        <p:nvPicPr>
          <p:cNvPr id="11" name="Graphic 10">
            <a:extLst>
              <a:ext uri="{FF2B5EF4-FFF2-40B4-BE49-F238E27FC236}">
                <a16:creationId xmlns:a16="http://schemas.microsoft.com/office/drawing/2014/main" id="{3F008035-82FD-B5C6-35F4-BD314708379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625671" y="4089222"/>
            <a:ext cx="640080" cy="640080"/>
          </a:xfrm>
          <a:prstGeom prst="rect">
            <a:avLst/>
          </a:prstGeom>
        </p:spPr>
      </p:pic>
      <p:cxnSp>
        <p:nvCxnSpPr>
          <p:cNvPr id="13" name="Straight Connector 12">
            <a:extLst>
              <a:ext uri="{FF2B5EF4-FFF2-40B4-BE49-F238E27FC236}">
                <a16:creationId xmlns:a16="http://schemas.microsoft.com/office/drawing/2014/main" id="{7F44BD3E-624D-24B7-7B02-C2C3AFC80F4F}"/>
              </a:ext>
            </a:extLst>
          </p:cNvPr>
          <p:cNvCxnSpPr/>
          <p:nvPr/>
        </p:nvCxnSpPr>
        <p:spPr>
          <a:xfrm>
            <a:off x="1236140" y="4714932"/>
            <a:ext cx="5920740" cy="34290"/>
          </a:xfrm>
          <a:prstGeom prst="line">
            <a:avLst/>
          </a:prstGeom>
          <a:ln>
            <a:solidFill>
              <a:schemeClr val="accent1"/>
            </a:solidFill>
          </a:ln>
        </p:spPr>
        <p:style>
          <a:lnRef idx="2">
            <a:schemeClr val="accent1"/>
          </a:lnRef>
          <a:fillRef idx="0">
            <a:schemeClr val="accent1"/>
          </a:fillRef>
          <a:effectRef idx="1">
            <a:schemeClr val="accent1"/>
          </a:effectRef>
          <a:fontRef idx="minor">
            <a:schemeClr val="tx1"/>
          </a:fontRef>
        </p:style>
      </p:cxnSp>
      <p:sp>
        <p:nvSpPr>
          <p:cNvPr id="14" name="TextBox 13">
            <a:extLst>
              <a:ext uri="{FF2B5EF4-FFF2-40B4-BE49-F238E27FC236}">
                <a16:creationId xmlns:a16="http://schemas.microsoft.com/office/drawing/2014/main" id="{85EF55C4-E0DD-E618-4C8E-86D744961A76}"/>
              </a:ext>
            </a:extLst>
          </p:cNvPr>
          <p:cNvSpPr txBox="1"/>
          <p:nvPr/>
        </p:nvSpPr>
        <p:spPr>
          <a:xfrm>
            <a:off x="21921" y="4606191"/>
            <a:ext cx="1176119" cy="246221"/>
          </a:xfrm>
          <a:prstGeom prst="rect">
            <a:avLst/>
          </a:prstGeom>
          <a:noFill/>
        </p:spPr>
        <p:txBody>
          <a:bodyPr wrap="square" rtlCol="0">
            <a:spAutoFit/>
          </a:bodyPr>
          <a:lstStyle/>
          <a:p>
            <a:pPr algn="r"/>
            <a:r>
              <a:rPr lang="en-US" sz="1000" dirty="0">
                <a:solidFill>
                  <a:srgbClr val="0070C0"/>
                </a:solidFill>
              </a:rPr>
              <a:t>Actual terrain</a:t>
            </a:r>
          </a:p>
        </p:txBody>
      </p:sp>
      <p:sp>
        <p:nvSpPr>
          <p:cNvPr id="15" name="TextBox 14">
            <a:extLst>
              <a:ext uri="{FF2B5EF4-FFF2-40B4-BE49-F238E27FC236}">
                <a16:creationId xmlns:a16="http://schemas.microsoft.com/office/drawing/2014/main" id="{4A0EE5E5-2C45-4E89-0D87-DB2BED8F4F6E}"/>
              </a:ext>
            </a:extLst>
          </p:cNvPr>
          <p:cNvSpPr txBox="1"/>
          <p:nvPr/>
        </p:nvSpPr>
        <p:spPr>
          <a:xfrm>
            <a:off x="7371" y="4428550"/>
            <a:ext cx="1176119" cy="246221"/>
          </a:xfrm>
          <a:prstGeom prst="rect">
            <a:avLst/>
          </a:prstGeom>
          <a:noFill/>
        </p:spPr>
        <p:txBody>
          <a:bodyPr wrap="square" rtlCol="0">
            <a:spAutoFit/>
          </a:bodyPr>
          <a:lstStyle/>
          <a:p>
            <a:pPr algn="r"/>
            <a:r>
              <a:rPr lang="en-US" sz="1000" dirty="0">
                <a:solidFill>
                  <a:schemeClr val="accent6"/>
                </a:solidFill>
              </a:rPr>
              <a:t>Satellite captures</a:t>
            </a:r>
          </a:p>
        </p:txBody>
      </p:sp>
      <p:sp>
        <p:nvSpPr>
          <p:cNvPr id="18" name="Freeform 17">
            <a:extLst>
              <a:ext uri="{FF2B5EF4-FFF2-40B4-BE49-F238E27FC236}">
                <a16:creationId xmlns:a16="http://schemas.microsoft.com/office/drawing/2014/main" id="{209BB605-CCAD-EEED-2009-0ABF70B05154}"/>
              </a:ext>
            </a:extLst>
          </p:cNvPr>
          <p:cNvSpPr/>
          <p:nvPr/>
        </p:nvSpPr>
        <p:spPr>
          <a:xfrm>
            <a:off x="1314450" y="3067340"/>
            <a:ext cx="5875020" cy="1598215"/>
          </a:xfrm>
          <a:custGeom>
            <a:avLst/>
            <a:gdLst>
              <a:gd name="connsiteX0" fmla="*/ 0 w 5886450"/>
              <a:gd name="connsiteY0" fmla="*/ 1394360 h 1659116"/>
              <a:gd name="connsiteX1" fmla="*/ 1691640 w 5886450"/>
              <a:gd name="connsiteY1" fmla="*/ 1394360 h 1659116"/>
              <a:gd name="connsiteX2" fmla="*/ 2011680 w 5886450"/>
              <a:gd name="connsiteY2" fmla="*/ 1222910 h 1659116"/>
              <a:gd name="connsiteX3" fmla="*/ 2091690 w 5886450"/>
              <a:gd name="connsiteY3" fmla="*/ 68480 h 1659116"/>
              <a:gd name="connsiteX4" fmla="*/ 2880360 w 5886450"/>
              <a:gd name="connsiteY4" fmla="*/ 182780 h 1659116"/>
              <a:gd name="connsiteX5" fmla="*/ 3451860 w 5886450"/>
              <a:gd name="connsiteY5" fmla="*/ 594260 h 1659116"/>
              <a:gd name="connsiteX6" fmla="*/ 3566160 w 5886450"/>
              <a:gd name="connsiteY6" fmla="*/ 1394360 h 1659116"/>
              <a:gd name="connsiteX7" fmla="*/ 3863340 w 5886450"/>
              <a:gd name="connsiteY7" fmla="*/ 1005740 h 1659116"/>
              <a:gd name="connsiteX8" fmla="*/ 4629150 w 5886450"/>
              <a:gd name="connsiteY8" fmla="*/ 971450 h 1659116"/>
              <a:gd name="connsiteX9" fmla="*/ 4949190 w 5886450"/>
              <a:gd name="connsiteY9" fmla="*/ 1565810 h 1659116"/>
              <a:gd name="connsiteX10" fmla="*/ 5886450 w 5886450"/>
              <a:gd name="connsiteY10" fmla="*/ 1657250 h 1659116"/>
              <a:gd name="connsiteX11" fmla="*/ 5886450 w 5886450"/>
              <a:gd name="connsiteY11" fmla="*/ 1657250 h 1659116"/>
              <a:gd name="connsiteX0" fmla="*/ 0 w 5886450"/>
              <a:gd name="connsiteY0" fmla="*/ 1483330 h 1748086"/>
              <a:gd name="connsiteX1" fmla="*/ 1691640 w 5886450"/>
              <a:gd name="connsiteY1" fmla="*/ 1483330 h 1748086"/>
              <a:gd name="connsiteX2" fmla="*/ 2011680 w 5886450"/>
              <a:gd name="connsiteY2" fmla="*/ 1311880 h 1748086"/>
              <a:gd name="connsiteX3" fmla="*/ 2091690 w 5886450"/>
              <a:gd name="connsiteY3" fmla="*/ 54580 h 1748086"/>
              <a:gd name="connsiteX4" fmla="*/ 2880360 w 5886450"/>
              <a:gd name="connsiteY4" fmla="*/ 271750 h 1748086"/>
              <a:gd name="connsiteX5" fmla="*/ 3451860 w 5886450"/>
              <a:gd name="connsiteY5" fmla="*/ 683230 h 1748086"/>
              <a:gd name="connsiteX6" fmla="*/ 3566160 w 5886450"/>
              <a:gd name="connsiteY6" fmla="*/ 1483330 h 1748086"/>
              <a:gd name="connsiteX7" fmla="*/ 3863340 w 5886450"/>
              <a:gd name="connsiteY7" fmla="*/ 1094710 h 1748086"/>
              <a:gd name="connsiteX8" fmla="*/ 4629150 w 5886450"/>
              <a:gd name="connsiteY8" fmla="*/ 1060420 h 1748086"/>
              <a:gd name="connsiteX9" fmla="*/ 4949190 w 5886450"/>
              <a:gd name="connsiteY9" fmla="*/ 1654780 h 1748086"/>
              <a:gd name="connsiteX10" fmla="*/ 5886450 w 5886450"/>
              <a:gd name="connsiteY10" fmla="*/ 1746220 h 1748086"/>
              <a:gd name="connsiteX11" fmla="*/ 5886450 w 5886450"/>
              <a:gd name="connsiteY11" fmla="*/ 1746220 h 1748086"/>
              <a:gd name="connsiteX0" fmla="*/ 0 w 5886450"/>
              <a:gd name="connsiteY0" fmla="*/ 1455953 h 1720709"/>
              <a:gd name="connsiteX1" fmla="*/ 1691640 w 5886450"/>
              <a:gd name="connsiteY1" fmla="*/ 1455953 h 1720709"/>
              <a:gd name="connsiteX2" fmla="*/ 2011680 w 5886450"/>
              <a:gd name="connsiteY2" fmla="*/ 1284503 h 1720709"/>
              <a:gd name="connsiteX3" fmla="*/ 2091690 w 5886450"/>
              <a:gd name="connsiteY3" fmla="*/ 27203 h 1720709"/>
              <a:gd name="connsiteX4" fmla="*/ 2811780 w 5886450"/>
              <a:gd name="connsiteY4" fmla="*/ 438683 h 1720709"/>
              <a:gd name="connsiteX5" fmla="*/ 3451860 w 5886450"/>
              <a:gd name="connsiteY5" fmla="*/ 655853 h 1720709"/>
              <a:gd name="connsiteX6" fmla="*/ 3566160 w 5886450"/>
              <a:gd name="connsiteY6" fmla="*/ 1455953 h 1720709"/>
              <a:gd name="connsiteX7" fmla="*/ 3863340 w 5886450"/>
              <a:gd name="connsiteY7" fmla="*/ 1067333 h 1720709"/>
              <a:gd name="connsiteX8" fmla="*/ 4629150 w 5886450"/>
              <a:gd name="connsiteY8" fmla="*/ 1033043 h 1720709"/>
              <a:gd name="connsiteX9" fmla="*/ 4949190 w 5886450"/>
              <a:gd name="connsiteY9" fmla="*/ 1627403 h 1720709"/>
              <a:gd name="connsiteX10" fmla="*/ 5886450 w 5886450"/>
              <a:gd name="connsiteY10" fmla="*/ 1718843 h 1720709"/>
              <a:gd name="connsiteX11" fmla="*/ 5886450 w 5886450"/>
              <a:gd name="connsiteY11" fmla="*/ 1718843 h 1720709"/>
              <a:gd name="connsiteX0" fmla="*/ 0 w 5886450"/>
              <a:gd name="connsiteY0" fmla="*/ 1487282 h 1752038"/>
              <a:gd name="connsiteX1" fmla="*/ 1691640 w 5886450"/>
              <a:gd name="connsiteY1" fmla="*/ 1487282 h 1752038"/>
              <a:gd name="connsiteX2" fmla="*/ 2011680 w 5886450"/>
              <a:gd name="connsiteY2" fmla="*/ 1315832 h 1752038"/>
              <a:gd name="connsiteX3" fmla="*/ 2091690 w 5886450"/>
              <a:gd name="connsiteY3" fmla="*/ 58532 h 1752038"/>
              <a:gd name="connsiteX4" fmla="*/ 2811780 w 5886450"/>
              <a:gd name="connsiteY4" fmla="*/ 470012 h 1752038"/>
              <a:gd name="connsiteX5" fmla="*/ 3451860 w 5886450"/>
              <a:gd name="connsiteY5" fmla="*/ 687182 h 1752038"/>
              <a:gd name="connsiteX6" fmla="*/ 3566160 w 5886450"/>
              <a:gd name="connsiteY6" fmla="*/ 1487282 h 1752038"/>
              <a:gd name="connsiteX7" fmla="*/ 3863340 w 5886450"/>
              <a:gd name="connsiteY7" fmla="*/ 1098662 h 1752038"/>
              <a:gd name="connsiteX8" fmla="*/ 4629150 w 5886450"/>
              <a:gd name="connsiteY8" fmla="*/ 1064372 h 1752038"/>
              <a:gd name="connsiteX9" fmla="*/ 4949190 w 5886450"/>
              <a:gd name="connsiteY9" fmla="*/ 1658732 h 1752038"/>
              <a:gd name="connsiteX10" fmla="*/ 5886450 w 5886450"/>
              <a:gd name="connsiteY10" fmla="*/ 1750172 h 1752038"/>
              <a:gd name="connsiteX11" fmla="*/ 5886450 w 5886450"/>
              <a:gd name="connsiteY11" fmla="*/ 1750172 h 1752038"/>
              <a:gd name="connsiteX0" fmla="*/ 0 w 5886450"/>
              <a:gd name="connsiteY0" fmla="*/ 1455175 h 1719931"/>
              <a:gd name="connsiteX1" fmla="*/ 1691640 w 5886450"/>
              <a:gd name="connsiteY1" fmla="*/ 1455175 h 1719931"/>
              <a:gd name="connsiteX2" fmla="*/ 2011680 w 5886450"/>
              <a:gd name="connsiteY2" fmla="*/ 1283725 h 1719931"/>
              <a:gd name="connsiteX3" fmla="*/ 2091690 w 5886450"/>
              <a:gd name="connsiteY3" fmla="*/ 26425 h 1719931"/>
              <a:gd name="connsiteX4" fmla="*/ 2811780 w 5886450"/>
              <a:gd name="connsiteY4" fmla="*/ 437905 h 1719931"/>
              <a:gd name="connsiteX5" fmla="*/ 2880360 w 5886450"/>
              <a:gd name="connsiteY5" fmla="*/ 552205 h 1719931"/>
              <a:gd name="connsiteX6" fmla="*/ 3451860 w 5886450"/>
              <a:gd name="connsiteY6" fmla="*/ 655075 h 1719931"/>
              <a:gd name="connsiteX7" fmla="*/ 3566160 w 5886450"/>
              <a:gd name="connsiteY7" fmla="*/ 1455175 h 1719931"/>
              <a:gd name="connsiteX8" fmla="*/ 3863340 w 5886450"/>
              <a:gd name="connsiteY8" fmla="*/ 1066555 h 1719931"/>
              <a:gd name="connsiteX9" fmla="*/ 4629150 w 5886450"/>
              <a:gd name="connsiteY9" fmla="*/ 1032265 h 1719931"/>
              <a:gd name="connsiteX10" fmla="*/ 4949190 w 5886450"/>
              <a:gd name="connsiteY10" fmla="*/ 1626625 h 1719931"/>
              <a:gd name="connsiteX11" fmla="*/ 5886450 w 5886450"/>
              <a:gd name="connsiteY11" fmla="*/ 1718065 h 1719931"/>
              <a:gd name="connsiteX12" fmla="*/ 5886450 w 5886450"/>
              <a:gd name="connsiteY12" fmla="*/ 1718065 h 1719931"/>
              <a:gd name="connsiteX0" fmla="*/ 0 w 5886450"/>
              <a:gd name="connsiteY0" fmla="*/ 1493229 h 1757985"/>
              <a:gd name="connsiteX1" fmla="*/ 1691640 w 5886450"/>
              <a:gd name="connsiteY1" fmla="*/ 1493229 h 1757985"/>
              <a:gd name="connsiteX2" fmla="*/ 2011680 w 5886450"/>
              <a:gd name="connsiteY2" fmla="*/ 1321779 h 1757985"/>
              <a:gd name="connsiteX3" fmla="*/ 2091690 w 5886450"/>
              <a:gd name="connsiteY3" fmla="*/ 64479 h 1757985"/>
              <a:gd name="connsiteX4" fmla="*/ 2720340 w 5886450"/>
              <a:gd name="connsiteY4" fmla="*/ 224499 h 1757985"/>
              <a:gd name="connsiteX5" fmla="*/ 2880360 w 5886450"/>
              <a:gd name="connsiteY5" fmla="*/ 590259 h 1757985"/>
              <a:gd name="connsiteX6" fmla="*/ 3451860 w 5886450"/>
              <a:gd name="connsiteY6" fmla="*/ 693129 h 1757985"/>
              <a:gd name="connsiteX7" fmla="*/ 3566160 w 5886450"/>
              <a:gd name="connsiteY7" fmla="*/ 1493229 h 1757985"/>
              <a:gd name="connsiteX8" fmla="*/ 3863340 w 5886450"/>
              <a:gd name="connsiteY8" fmla="*/ 1104609 h 1757985"/>
              <a:gd name="connsiteX9" fmla="*/ 4629150 w 5886450"/>
              <a:gd name="connsiteY9" fmla="*/ 1070319 h 1757985"/>
              <a:gd name="connsiteX10" fmla="*/ 4949190 w 5886450"/>
              <a:gd name="connsiteY10" fmla="*/ 1664679 h 1757985"/>
              <a:gd name="connsiteX11" fmla="*/ 5886450 w 5886450"/>
              <a:gd name="connsiteY11" fmla="*/ 1756119 h 1757985"/>
              <a:gd name="connsiteX12" fmla="*/ 5886450 w 5886450"/>
              <a:gd name="connsiteY12" fmla="*/ 1756119 h 1757985"/>
              <a:gd name="connsiteX0" fmla="*/ 0 w 5886450"/>
              <a:gd name="connsiteY0" fmla="*/ 1493229 h 1757985"/>
              <a:gd name="connsiteX1" fmla="*/ 1691640 w 5886450"/>
              <a:gd name="connsiteY1" fmla="*/ 1493229 h 1757985"/>
              <a:gd name="connsiteX2" fmla="*/ 2011680 w 5886450"/>
              <a:gd name="connsiteY2" fmla="*/ 1321779 h 1757985"/>
              <a:gd name="connsiteX3" fmla="*/ 2091690 w 5886450"/>
              <a:gd name="connsiteY3" fmla="*/ 64479 h 1757985"/>
              <a:gd name="connsiteX4" fmla="*/ 2720340 w 5886450"/>
              <a:gd name="connsiteY4" fmla="*/ 224499 h 1757985"/>
              <a:gd name="connsiteX5" fmla="*/ 2880360 w 5886450"/>
              <a:gd name="connsiteY5" fmla="*/ 590259 h 1757985"/>
              <a:gd name="connsiteX6" fmla="*/ 3451860 w 5886450"/>
              <a:gd name="connsiteY6" fmla="*/ 693129 h 1757985"/>
              <a:gd name="connsiteX7" fmla="*/ 3566160 w 5886450"/>
              <a:gd name="connsiteY7" fmla="*/ 1493229 h 1757985"/>
              <a:gd name="connsiteX8" fmla="*/ 3863340 w 5886450"/>
              <a:gd name="connsiteY8" fmla="*/ 1104609 h 1757985"/>
              <a:gd name="connsiteX9" fmla="*/ 4629150 w 5886450"/>
              <a:gd name="connsiteY9" fmla="*/ 1070319 h 1757985"/>
              <a:gd name="connsiteX10" fmla="*/ 4949190 w 5886450"/>
              <a:gd name="connsiteY10" fmla="*/ 1664679 h 1757985"/>
              <a:gd name="connsiteX11" fmla="*/ 5886450 w 5886450"/>
              <a:gd name="connsiteY11" fmla="*/ 1756119 h 1757985"/>
              <a:gd name="connsiteX0" fmla="*/ 0 w 5886450"/>
              <a:gd name="connsiteY0" fmla="*/ 1493229 h 1712720"/>
              <a:gd name="connsiteX1" fmla="*/ 1691640 w 5886450"/>
              <a:gd name="connsiteY1" fmla="*/ 1493229 h 1712720"/>
              <a:gd name="connsiteX2" fmla="*/ 2011680 w 5886450"/>
              <a:gd name="connsiteY2" fmla="*/ 1321779 h 1712720"/>
              <a:gd name="connsiteX3" fmla="*/ 2091690 w 5886450"/>
              <a:gd name="connsiteY3" fmla="*/ 64479 h 1712720"/>
              <a:gd name="connsiteX4" fmla="*/ 2720340 w 5886450"/>
              <a:gd name="connsiteY4" fmla="*/ 224499 h 1712720"/>
              <a:gd name="connsiteX5" fmla="*/ 2880360 w 5886450"/>
              <a:gd name="connsiteY5" fmla="*/ 590259 h 1712720"/>
              <a:gd name="connsiteX6" fmla="*/ 3451860 w 5886450"/>
              <a:gd name="connsiteY6" fmla="*/ 693129 h 1712720"/>
              <a:gd name="connsiteX7" fmla="*/ 3566160 w 5886450"/>
              <a:gd name="connsiteY7" fmla="*/ 1493229 h 1712720"/>
              <a:gd name="connsiteX8" fmla="*/ 3863340 w 5886450"/>
              <a:gd name="connsiteY8" fmla="*/ 1104609 h 1712720"/>
              <a:gd name="connsiteX9" fmla="*/ 4629150 w 5886450"/>
              <a:gd name="connsiteY9" fmla="*/ 1070319 h 1712720"/>
              <a:gd name="connsiteX10" fmla="*/ 4949190 w 5886450"/>
              <a:gd name="connsiteY10" fmla="*/ 1664679 h 1712720"/>
              <a:gd name="connsiteX11" fmla="*/ 5886450 w 5886450"/>
              <a:gd name="connsiteY11" fmla="*/ 1676109 h 1712720"/>
              <a:gd name="connsiteX0" fmla="*/ 0 w 5886450"/>
              <a:gd name="connsiteY0" fmla="*/ 1493229 h 1676109"/>
              <a:gd name="connsiteX1" fmla="*/ 1691640 w 5886450"/>
              <a:gd name="connsiteY1" fmla="*/ 1493229 h 1676109"/>
              <a:gd name="connsiteX2" fmla="*/ 2011680 w 5886450"/>
              <a:gd name="connsiteY2" fmla="*/ 1321779 h 1676109"/>
              <a:gd name="connsiteX3" fmla="*/ 2091690 w 5886450"/>
              <a:gd name="connsiteY3" fmla="*/ 64479 h 1676109"/>
              <a:gd name="connsiteX4" fmla="*/ 2720340 w 5886450"/>
              <a:gd name="connsiteY4" fmla="*/ 224499 h 1676109"/>
              <a:gd name="connsiteX5" fmla="*/ 2880360 w 5886450"/>
              <a:gd name="connsiteY5" fmla="*/ 590259 h 1676109"/>
              <a:gd name="connsiteX6" fmla="*/ 3451860 w 5886450"/>
              <a:gd name="connsiteY6" fmla="*/ 693129 h 1676109"/>
              <a:gd name="connsiteX7" fmla="*/ 3566160 w 5886450"/>
              <a:gd name="connsiteY7" fmla="*/ 1493229 h 1676109"/>
              <a:gd name="connsiteX8" fmla="*/ 3863340 w 5886450"/>
              <a:gd name="connsiteY8" fmla="*/ 1104609 h 1676109"/>
              <a:gd name="connsiteX9" fmla="*/ 4629150 w 5886450"/>
              <a:gd name="connsiteY9" fmla="*/ 1070319 h 1676109"/>
              <a:gd name="connsiteX10" fmla="*/ 4960620 w 5886450"/>
              <a:gd name="connsiteY10" fmla="*/ 1561809 h 1676109"/>
              <a:gd name="connsiteX11" fmla="*/ 5886450 w 5886450"/>
              <a:gd name="connsiteY11" fmla="*/ 1676109 h 1676109"/>
              <a:gd name="connsiteX0" fmla="*/ 0 w 5875020"/>
              <a:gd name="connsiteY0" fmla="*/ 1493229 h 1598215"/>
              <a:gd name="connsiteX1" fmla="*/ 1691640 w 5875020"/>
              <a:gd name="connsiteY1" fmla="*/ 1493229 h 1598215"/>
              <a:gd name="connsiteX2" fmla="*/ 2011680 w 5875020"/>
              <a:gd name="connsiteY2" fmla="*/ 1321779 h 1598215"/>
              <a:gd name="connsiteX3" fmla="*/ 2091690 w 5875020"/>
              <a:gd name="connsiteY3" fmla="*/ 64479 h 1598215"/>
              <a:gd name="connsiteX4" fmla="*/ 2720340 w 5875020"/>
              <a:gd name="connsiteY4" fmla="*/ 224499 h 1598215"/>
              <a:gd name="connsiteX5" fmla="*/ 2880360 w 5875020"/>
              <a:gd name="connsiteY5" fmla="*/ 590259 h 1598215"/>
              <a:gd name="connsiteX6" fmla="*/ 3451860 w 5875020"/>
              <a:gd name="connsiteY6" fmla="*/ 693129 h 1598215"/>
              <a:gd name="connsiteX7" fmla="*/ 3566160 w 5875020"/>
              <a:gd name="connsiteY7" fmla="*/ 1493229 h 1598215"/>
              <a:gd name="connsiteX8" fmla="*/ 3863340 w 5875020"/>
              <a:gd name="connsiteY8" fmla="*/ 1104609 h 1598215"/>
              <a:gd name="connsiteX9" fmla="*/ 4629150 w 5875020"/>
              <a:gd name="connsiteY9" fmla="*/ 1070319 h 1598215"/>
              <a:gd name="connsiteX10" fmla="*/ 4960620 w 5875020"/>
              <a:gd name="connsiteY10" fmla="*/ 1561809 h 1598215"/>
              <a:gd name="connsiteX11" fmla="*/ 5875020 w 5875020"/>
              <a:gd name="connsiteY11" fmla="*/ 1561809 h 159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75020" h="1598215">
                <a:moveTo>
                  <a:pt x="0" y="1493229"/>
                </a:moveTo>
                <a:cubicBezTo>
                  <a:pt x="678180" y="1507516"/>
                  <a:pt x="1356360" y="1521804"/>
                  <a:pt x="1691640" y="1493229"/>
                </a:cubicBezTo>
                <a:cubicBezTo>
                  <a:pt x="2026920" y="1464654"/>
                  <a:pt x="1945005" y="1559904"/>
                  <a:pt x="2011680" y="1321779"/>
                </a:cubicBezTo>
                <a:cubicBezTo>
                  <a:pt x="2078355" y="1083654"/>
                  <a:pt x="1973580" y="247359"/>
                  <a:pt x="2091690" y="64479"/>
                </a:cubicBezTo>
                <a:cubicBezTo>
                  <a:pt x="2209800" y="-118401"/>
                  <a:pt x="2588895" y="136869"/>
                  <a:pt x="2720340" y="224499"/>
                </a:cubicBezTo>
                <a:cubicBezTo>
                  <a:pt x="2851785" y="312129"/>
                  <a:pt x="2773680" y="554064"/>
                  <a:pt x="2880360" y="590259"/>
                </a:cubicBezTo>
                <a:cubicBezTo>
                  <a:pt x="2987040" y="626454"/>
                  <a:pt x="3337560" y="542634"/>
                  <a:pt x="3451860" y="693129"/>
                </a:cubicBezTo>
                <a:cubicBezTo>
                  <a:pt x="3566160" y="843624"/>
                  <a:pt x="3497580" y="1424649"/>
                  <a:pt x="3566160" y="1493229"/>
                </a:cubicBezTo>
                <a:cubicBezTo>
                  <a:pt x="3634740" y="1561809"/>
                  <a:pt x="3686175" y="1175094"/>
                  <a:pt x="3863340" y="1104609"/>
                </a:cubicBezTo>
                <a:cubicBezTo>
                  <a:pt x="4040505" y="1034124"/>
                  <a:pt x="4446270" y="994119"/>
                  <a:pt x="4629150" y="1070319"/>
                </a:cubicBezTo>
                <a:cubicBezTo>
                  <a:pt x="4812030" y="1146519"/>
                  <a:pt x="4752975" y="1479894"/>
                  <a:pt x="4960620" y="1561809"/>
                </a:cubicBezTo>
                <a:cubicBezTo>
                  <a:pt x="5168265" y="1643724"/>
                  <a:pt x="5875020" y="1561809"/>
                  <a:pt x="5875020" y="1561809"/>
                </a:cubicBezTo>
              </a:path>
            </a:pathLst>
          </a:custGeom>
          <a:noFill/>
          <a:ln w="19050">
            <a:solidFill>
              <a:schemeClr val="accent6"/>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0" name="Graphic 19">
            <a:extLst>
              <a:ext uri="{FF2B5EF4-FFF2-40B4-BE49-F238E27FC236}">
                <a16:creationId xmlns:a16="http://schemas.microsoft.com/office/drawing/2014/main" id="{B1876BB2-A1B4-63CE-04AE-56512D5DB71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5400000">
            <a:off x="6667102" y="2090039"/>
            <a:ext cx="1275677" cy="1275677"/>
          </a:xfrm>
          <a:prstGeom prst="rect">
            <a:avLst/>
          </a:prstGeom>
        </p:spPr>
      </p:pic>
      <p:sp>
        <p:nvSpPr>
          <p:cNvPr id="6" name="TextBox 5">
            <a:extLst>
              <a:ext uri="{FF2B5EF4-FFF2-40B4-BE49-F238E27FC236}">
                <a16:creationId xmlns:a16="http://schemas.microsoft.com/office/drawing/2014/main" id="{744660CA-0090-3C0F-3384-F2DF8C2398A4}"/>
              </a:ext>
            </a:extLst>
          </p:cNvPr>
          <p:cNvSpPr txBox="1"/>
          <p:nvPr/>
        </p:nvSpPr>
        <p:spPr>
          <a:xfrm>
            <a:off x="5366230" y="481731"/>
            <a:ext cx="4955059" cy="246221"/>
          </a:xfrm>
          <a:prstGeom prst="rect">
            <a:avLst/>
          </a:prstGeom>
          <a:noFill/>
        </p:spPr>
        <p:txBody>
          <a:bodyPr wrap="square" rtlCol="0">
            <a:spAutoFit/>
          </a:bodyPr>
          <a:lstStyle/>
          <a:p>
            <a:r>
              <a:rPr lang="en-US" sz="1000" dirty="0"/>
              <a:t>- Dr. Dennis </a:t>
            </a:r>
            <a:r>
              <a:rPr lang="en-US" sz="1000" dirty="0" err="1"/>
              <a:t>Wagenaar</a:t>
            </a:r>
            <a:r>
              <a:rPr lang="en-US" sz="1000" dirty="0"/>
              <a:t>, (me), Prof. David </a:t>
            </a:r>
            <a:r>
              <a:rPr lang="en-US" sz="1000" dirty="0" err="1"/>
              <a:t>Lallemant</a:t>
            </a:r>
            <a:endParaRPr lang="en-US" sz="1000" dirty="0"/>
          </a:p>
        </p:txBody>
      </p:sp>
    </p:spTree>
    <p:extLst>
      <p:ext uri="{BB962C8B-B14F-4D97-AF65-F5344CB8AC3E}">
        <p14:creationId xmlns:p14="http://schemas.microsoft.com/office/powerpoint/2010/main" val="3208908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Acknowledgments &amp; References</a:t>
            </a:r>
          </a:p>
        </p:txBody>
      </p:sp>
      <p:sp>
        <p:nvSpPr>
          <p:cNvPr id="3" name="Content Placeholder 2"/>
          <p:cNvSpPr>
            <a:spLocks noGrp="1"/>
          </p:cNvSpPr>
          <p:nvPr>
            <p:ph idx="1"/>
          </p:nvPr>
        </p:nvSpPr>
        <p:spPr/>
        <p:txBody>
          <a:bodyPr>
            <a:normAutofit/>
          </a:bodyPr>
          <a:lstStyle/>
          <a:p>
            <a:pPr marL="171450" indent="-171450">
              <a:lnSpc>
                <a:spcPct val="150000"/>
              </a:lnSpc>
              <a:buFont typeface="Arial"/>
              <a:buChar char="•"/>
            </a:pPr>
            <a:r>
              <a:rPr lang="en-US" sz="1800" dirty="0"/>
              <a:t>University of California, Irvine for Machine Learning Repository.</a:t>
            </a:r>
          </a:p>
          <a:p>
            <a:pPr marL="571500" lvl="1" indent="-171450">
              <a:lnSpc>
                <a:spcPct val="150000"/>
              </a:lnSpc>
              <a:buFont typeface="Arial"/>
              <a:buChar char="•"/>
            </a:pPr>
            <a:r>
              <a:rPr lang="en-US" sz="1600" dirty="0">
                <a:hlinkClick r:id="rId2"/>
              </a:rPr>
              <a:t>https://archive.ics.uci.edu/</a:t>
            </a:r>
            <a:endParaRPr lang="en-US" sz="1600" dirty="0"/>
          </a:p>
          <a:p>
            <a:pPr marL="171450" indent="-171450">
              <a:lnSpc>
                <a:spcPct val="150000"/>
              </a:lnSpc>
              <a:buFont typeface="Arial"/>
              <a:buChar char="•"/>
            </a:pPr>
            <a:r>
              <a:rPr lang="en-US" sz="1800" dirty="0"/>
              <a:t>Hawker et al. (2022). A 30 m global map of elevation with forests and buildings removed. Environ. Res. Lett. 17 024016</a:t>
            </a:r>
          </a:p>
          <a:p>
            <a:pPr marL="171450" indent="-171450">
              <a:lnSpc>
                <a:spcPct val="150000"/>
              </a:lnSpc>
              <a:buFont typeface="Arial"/>
              <a:buChar char="•"/>
            </a:pPr>
            <a:r>
              <a:rPr lang="en-US" sz="1800" dirty="0"/>
              <a:t>DALL-E for image.</a:t>
            </a:r>
          </a:p>
          <a:p>
            <a:pPr marL="171450" indent="-171450">
              <a:lnSpc>
                <a:spcPct val="150000"/>
              </a:lnSpc>
              <a:buFont typeface="Arial"/>
              <a:buChar char="•"/>
            </a:pPr>
            <a:r>
              <a:rPr lang="en-US" sz="1800" dirty="0"/>
              <a:t>Dr. Dennis </a:t>
            </a:r>
            <a:r>
              <a:rPr lang="en-US" sz="1800" dirty="0" err="1"/>
              <a:t>Wagenaar</a:t>
            </a:r>
            <a:r>
              <a:rPr lang="en-US" sz="1800" dirty="0"/>
              <a:t> and Prof. David Lallement were key contributors to the development of Random Forest-based Digital Elevation Model.</a:t>
            </a:r>
          </a:p>
        </p:txBody>
      </p:sp>
    </p:spTree>
    <p:extLst>
      <p:ext uri="{BB962C8B-B14F-4D97-AF65-F5344CB8AC3E}">
        <p14:creationId xmlns:p14="http://schemas.microsoft.com/office/powerpoint/2010/main" val="32161119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77A57F-41EB-A94F-BF95-FCA7997C68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96254C-6C02-307E-3AB4-816C693A9964}"/>
              </a:ext>
            </a:extLst>
          </p:cNvPr>
          <p:cNvSpPr>
            <a:spLocks noGrp="1"/>
          </p:cNvSpPr>
          <p:nvPr>
            <p:ph type="title"/>
          </p:nvPr>
        </p:nvSpPr>
        <p:spPr/>
        <p:txBody>
          <a:bodyPr>
            <a:normAutofit fontScale="90000"/>
          </a:bodyPr>
          <a:lstStyle/>
          <a:p>
            <a:r>
              <a:rPr lang="en-US" dirty="0"/>
              <a:t>Solution: train random forest on building &amp; forest errors</a:t>
            </a:r>
          </a:p>
        </p:txBody>
      </p:sp>
      <p:sp>
        <p:nvSpPr>
          <p:cNvPr id="3" name="Content Placeholder 2">
            <a:extLst>
              <a:ext uri="{FF2B5EF4-FFF2-40B4-BE49-F238E27FC236}">
                <a16:creationId xmlns:a16="http://schemas.microsoft.com/office/drawing/2014/main" id="{107EEF1C-621F-2427-021B-30C9ADE21E04}"/>
              </a:ext>
            </a:extLst>
          </p:cNvPr>
          <p:cNvSpPr>
            <a:spLocks noGrp="1"/>
          </p:cNvSpPr>
          <p:nvPr>
            <p:ph idx="1"/>
          </p:nvPr>
        </p:nvSpPr>
        <p:spPr>
          <a:xfrm>
            <a:off x="457200" y="1278140"/>
            <a:ext cx="8229600" cy="2587220"/>
          </a:xfrm>
        </p:spPr>
        <p:txBody>
          <a:bodyPr>
            <a:normAutofit/>
          </a:bodyPr>
          <a:lstStyle/>
          <a:p>
            <a:pPr marL="342900" indent="-342900">
              <a:buFont typeface="Arial" panose="020B0604020202020204" pitchFamily="34" charset="0"/>
              <a:buChar char="•"/>
            </a:pPr>
            <a:r>
              <a:rPr lang="en-US" sz="2000" dirty="0"/>
              <a:t>Create dataset of errors where real elevation available: </a:t>
            </a:r>
          </a:p>
          <a:p>
            <a:pPr marL="742950" lvl="1" indent="-342900">
              <a:buFont typeface="Arial" panose="020B0604020202020204" pitchFamily="34" charset="0"/>
              <a:buChar char="•"/>
            </a:pPr>
            <a:r>
              <a:rPr lang="en-US" sz="1800" dirty="0"/>
              <a:t>Error = real elevation </a:t>
            </a:r>
            <a:r>
              <a:rPr lang="en-US" sz="2400" b="1" dirty="0"/>
              <a:t>-</a:t>
            </a:r>
            <a:r>
              <a:rPr lang="en-US" sz="1800" dirty="0"/>
              <a:t> satellite-based elevation</a:t>
            </a:r>
          </a:p>
          <a:p>
            <a:pPr marL="342900" indent="-342900">
              <a:buFont typeface="Arial" panose="020B0604020202020204" pitchFamily="34" charset="0"/>
              <a:buChar char="•"/>
            </a:pPr>
            <a:r>
              <a:rPr lang="en-US" sz="2000" dirty="0"/>
              <a:t>Collect global data on forest height, building height.</a:t>
            </a:r>
          </a:p>
          <a:p>
            <a:pPr marL="342900" indent="-342900">
              <a:buFont typeface="Arial" panose="020B0604020202020204" pitchFamily="34" charset="0"/>
              <a:buChar char="•"/>
            </a:pPr>
            <a:r>
              <a:rPr lang="en-US" sz="2000" dirty="0"/>
              <a:t>Train model:</a:t>
            </a:r>
          </a:p>
          <a:p>
            <a:pPr marL="742950" lvl="1" indent="-342900">
              <a:buFont typeface="Arial" panose="020B0604020202020204" pitchFamily="34" charset="0"/>
              <a:buChar char="•"/>
            </a:pPr>
            <a:r>
              <a:rPr lang="en-US" sz="1600" dirty="0" err="1"/>
              <a:t>randomForest</a:t>
            </a:r>
            <a:r>
              <a:rPr lang="en-US" sz="1600" dirty="0"/>
              <a:t>  :   </a:t>
            </a:r>
            <a:r>
              <a:rPr lang="en-US" sz="1600" b="1" dirty="0"/>
              <a:t>error ~ f(location  ,   building data  ,   forest data  ,   …)</a:t>
            </a:r>
          </a:p>
        </p:txBody>
      </p:sp>
      <p:sp>
        <p:nvSpPr>
          <p:cNvPr id="6" name="TextBox 5">
            <a:extLst>
              <a:ext uri="{FF2B5EF4-FFF2-40B4-BE49-F238E27FC236}">
                <a16:creationId xmlns:a16="http://schemas.microsoft.com/office/drawing/2014/main" id="{D471577B-6457-5B9F-9B4D-C07AE95EE541}"/>
              </a:ext>
            </a:extLst>
          </p:cNvPr>
          <p:cNvSpPr txBox="1"/>
          <p:nvPr/>
        </p:nvSpPr>
        <p:spPr>
          <a:xfrm>
            <a:off x="4446270" y="549442"/>
            <a:ext cx="4697730" cy="338554"/>
          </a:xfrm>
          <a:prstGeom prst="rect">
            <a:avLst/>
          </a:prstGeom>
          <a:noFill/>
        </p:spPr>
        <p:txBody>
          <a:bodyPr wrap="square" rtlCol="0">
            <a:spAutoFit/>
          </a:bodyPr>
          <a:lstStyle/>
          <a:p>
            <a:r>
              <a:rPr lang="en-US" sz="1600" dirty="0"/>
              <a:t>Methodology builds on Hawker et al. (2022)</a:t>
            </a:r>
          </a:p>
        </p:txBody>
      </p:sp>
    </p:spTree>
    <p:extLst>
      <p:ext uri="{BB962C8B-B14F-4D97-AF65-F5344CB8AC3E}">
        <p14:creationId xmlns:p14="http://schemas.microsoft.com/office/powerpoint/2010/main" val="1587549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5CED6D-0C26-7CC6-5FAE-AD86210135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0777A4-AEC1-F462-76A2-9D1ED1E3A601}"/>
              </a:ext>
            </a:extLst>
          </p:cNvPr>
          <p:cNvSpPr>
            <a:spLocks noGrp="1"/>
          </p:cNvSpPr>
          <p:nvPr>
            <p:ph type="title"/>
          </p:nvPr>
        </p:nvSpPr>
        <p:spPr/>
        <p:txBody>
          <a:bodyPr>
            <a:normAutofit fontScale="90000"/>
          </a:bodyPr>
          <a:lstStyle/>
          <a:p>
            <a:r>
              <a:rPr lang="en-US" dirty="0"/>
              <a:t>Solution: train random forest on building &amp; forest errors</a:t>
            </a:r>
          </a:p>
        </p:txBody>
      </p:sp>
      <p:sp>
        <p:nvSpPr>
          <p:cNvPr id="3" name="Content Placeholder 2">
            <a:extLst>
              <a:ext uri="{FF2B5EF4-FFF2-40B4-BE49-F238E27FC236}">
                <a16:creationId xmlns:a16="http://schemas.microsoft.com/office/drawing/2014/main" id="{CC86A853-2472-FD6A-3617-D639DC30A1A8}"/>
              </a:ext>
            </a:extLst>
          </p:cNvPr>
          <p:cNvSpPr>
            <a:spLocks noGrp="1"/>
          </p:cNvSpPr>
          <p:nvPr>
            <p:ph idx="1"/>
          </p:nvPr>
        </p:nvSpPr>
        <p:spPr>
          <a:xfrm>
            <a:off x="457200" y="1278140"/>
            <a:ext cx="8229600" cy="2587220"/>
          </a:xfrm>
        </p:spPr>
        <p:txBody>
          <a:bodyPr>
            <a:normAutofit/>
          </a:bodyPr>
          <a:lstStyle/>
          <a:p>
            <a:pPr marL="342900" indent="-342900">
              <a:buFont typeface="Arial" panose="020B0604020202020204" pitchFamily="34" charset="0"/>
              <a:buChar char="•"/>
            </a:pPr>
            <a:r>
              <a:rPr lang="en-US" sz="2000" dirty="0"/>
              <a:t>Create dataset of errors where real elevation available: </a:t>
            </a:r>
          </a:p>
          <a:p>
            <a:pPr marL="742950" lvl="1" indent="-342900">
              <a:buFont typeface="Arial" panose="020B0604020202020204" pitchFamily="34" charset="0"/>
              <a:buChar char="•"/>
            </a:pPr>
            <a:r>
              <a:rPr lang="en-US" sz="1800" dirty="0"/>
              <a:t>Error = real elevation </a:t>
            </a:r>
            <a:r>
              <a:rPr lang="en-US" sz="2400" b="1" dirty="0"/>
              <a:t>-</a:t>
            </a:r>
            <a:r>
              <a:rPr lang="en-US" sz="1800" dirty="0"/>
              <a:t> satellite-based elevation</a:t>
            </a:r>
          </a:p>
          <a:p>
            <a:pPr marL="342900" indent="-342900">
              <a:buFont typeface="Arial" panose="020B0604020202020204" pitchFamily="34" charset="0"/>
              <a:buChar char="•"/>
            </a:pPr>
            <a:r>
              <a:rPr lang="en-US" sz="2000" dirty="0"/>
              <a:t>Collect global data on forest height, building height.</a:t>
            </a:r>
          </a:p>
          <a:p>
            <a:pPr marL="342900" indent="-342900">
              <a:buFont typeface="Arial" panose="020B0604020202020204" pitchFamily="34" charset="0"/>
              <a:buChar char="•"/>
            </a:pPr>
            <a:r>
              <a:rPr lang="en-US" sz="2000" dirty="0"/>
              <a:t>Train model:</a:t>
            </a:r>
          </a:p>
          <a:p>
            <a:pPr marL="742950" lvl="1" indent="-342900">
              <a:buFont typeface="Arial" panose="020B0604020202020204" pitchFamily="34" charset="0"/>
              <a:buChar char="•"/>
            </a:pPr>
            <a:r>
              <a:rPr lang="en-US" sz="1600" dirty="0" err="1"/>
              <a:t>randomForest</a:t>
            </a:r>
            <a:r>
              <a:rPr lang="en-US" sz="1600" dirty="0"/>
              <a:t>  :   </a:t>
            </a:r>
            <a:r>
              <a:rPr lang="en-US" sz="1600" b="1" dirty="0"/>
              <a:t>error ~ f(location  ,   building data  ,   forest data  ,   …)</a:t>
            </a:r>
          </a:p>
        </p:txBody>
      </p:sp>
      <p:sp>
        <p:nvSpPr>
          <p:cNvPr id="6" name="TextBox 5">
            <a:extLst>
              <a:ext uri="{FF2B5EF4-FFF2-40B4-BE49-F238E27FC236}">
                <a16:creationId xmlns:a16="http://schemas.microsoft.com/office/drawing/2014/main" id="{7D9A7F7E-BB60-3175-B8E6-1652C45674EA}"/>
              </a:ext>
            </a:extLst>
          </p:cNvPr>
          <p:cNvSpPr txBox="1"/>
          <p:nvPr/>
        </p:nvSpPr>
        <p:spPr>
          <a:xfrm>
            <a:off x="4446270" y="549442"/>
            <a:ext cx="4697730" cy="338554"/>
          </a:xfrm>
          <a:prstGeom prst="rect">
            <a:avLst/>
          </a:prstGeom>
          <a:noFill/>
        </p:spPr>
        <p:txBody>
          <a:bodyPr wrap="square" rtlCol="0">
            <a:spAutoFit/>
          </a:bodyPr>
          <a:lstStyle/>
          <a:p>
            <a:r>
              <a:rPr lang="en-US" sz="1600" dirty="0"/>
              <a:t>Methodology builds on Hawker et al. (2022)</a:t>
            </a:r>
          </a:p>
        </p:txBody>
      </p:sp>
      <p:sp>
        <p:nvSpPr>
          <p:cNvPr id="7" name="TextBox 6">
            <a:extLst>
              <a:ext uri="{FF2B5EF4-FFF2-40B4-BE49-F238E27FC236}">
                <a16:creationId xmlns:a16="http://schemas.microsoft.com/office/drawing/2014/main" id="{7A35EBFF-7A89-0018-4833-66D9E1C49386}"/>
              </a:ext>
            </a:extLst>
          </p:cNvPr>
          <p:cNvSpPr txBox="1"/>
          <p:nvPr/>
        </p:nvSpPr>
        <p:spPr>
          <a:xfrm>
            <a:off x="662940" y="3865360"/>
            <a:ext cx="4789170" cy="646331"/>
          </a:xfrm>
          <a:prstGeom prst="rect">
            <a:avLst/>
          </a:prstGeom>
          <a:noFill/>
        </p:spPr>
        <p:txBody>
          <a:bodyPr wrap="square" rtlCol="0">
            <a:spAutoFit/>
          </a:bodyPr>
          <a:lstStyle/>
          <a:p>
            <a:r>
              <a:rPr lang="en-US" dirty="0"/>
              <a:t>Result: our DEM has 50% less error than European Space Agency Copernicus DEM.</a:t>
            </a:r>
          </a:p>
        </p:txBody>
      </p:sp>
      <p:pic>
        <p:nvPicPr>
          <p:cNvPr id="12" name="Picture 11" descr="A map of the ocean&#10;&#10;Description automatically generated">
            <a:extLst>
              <a:ext uri="{FF2B5EF4-FFF2-40B4-BE49-F238E27FC236}">
                <a16:creationId xmlns:a16="http://schemas.microsoft.com/office/drawing/2014/main" id="{1EB1E746-A482-0B0C-EE9A-6C9B249CB02F}"/>
              </a:ext>
            </a:extLst>
          </p:cNvPr>
          <p:cNvPicPr>
            <a:picLocks noChangeAspect="1"/>
          </p:cNvPicPr>
          <p:nvPr/>
        </p:nvPicPr>
        <p:blipFill>
          <a:blip r:embed="rId2"/>
          <a:stretch>
            <a:fillRect/>
          </a:stretch>
        </p:blipFill>
        <p:spPr>
          <a:xfrm>
            <a:off x="5177790" y="3605747"/>
            <a:ext cx="1238685" cy="1299514"/>
          </a:xfrm>
          <a:prstGeom prst="rect">
            <a:avLst/>
          </a:prstGeom>
        </p:spPr>
      </p:pic>
    </p:spTree>
    <p:extLst>
      <p:ext uri="{BB962C8B-B14F-4D97-AF65-F5344CB8AC3E}">
        <p14:creationId xmlns:p14="http://schemas.microsoft.com/office/powerpoint/2010/main" val="32495807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Logistic Regression</a:t>
            </a:r>
          </a:p>
        </p:txBody>
      </p:sp>
      <p:pic>
        <p:nvPicPr>
          <p:cNvPr id="10" name="Picture 9" descr="A black and white image of a letter&#10;&#10;Description automatically generated">
            <a:extLst>
              <a:ext uri="{FF2B5EF4-FFF2-40B4-BE49-F238E27FC236}">
                <a16:creationId xmlns:a16="http://schemas.microsoft.com/office/drawing/2014/main" id="{6A8B834F-7259-0D94-40AD-FFCF3A2B161F}"/>
              </a:ext>
            </a:extLst>
          </p:cNvPr>
          <p:cNvPicPr>
            <a:picLocks noChangeAspect="1"/>
          </p:cNvPicPr>
          <p:nvPr/>
        </p:nvPicPr>
        <p:blipFill>
          <a:blip r:embed="rId2"/>
          <a:stretch>
            <a:fillRect/>
          </a:stretch>
        </p:blipFill>
        <p:spPr>
          <a:xfrm>
            <a:off x="1575352" y="1041428"/>
            <a:ext cx="5993296" cy="458986"/>
          </a:xfrm>
          <a:prstGeom prst="rect">
            <a:avLst/>
          </a:prstGeom>
        </p:spPr>
      </p:pic>
      <p:sp>
        <p:nvSpPr>
          <p:cNvPr id="11" name="TextBox 10">
            <a:extLst>
              <a:ext uri="{FF2B5EF4-FFF2-40B4-BE49-F238E27FC236}">
                <a16:creationId xmlns:a16="http://schemas.microsoft.com/office/drawing/2014/main" id="{E56C080D-F1BD-A261-EFC9-F211513B2E99}"/>
              </a:ext>
            </a:extLst>
          </p:cNvPr>
          <p:cNvSpPr txBox="1"/>
          <p:nvPr/>
        </p:nvSpPr>
        <p:spPr>
          <a:xfrm>
            <a:off x="844825" y="2124669"/>
            <a:ext cx="2136913" cy="646331"/>
          </a:xfrm>
          <a:prstGeom prst="rect">
            <a:avLst/>
          </a:prstGeom>
          <a:noFill/>
        </p:spPr>
        <p:txBody>
          <a:bodyPr wrap="square" rtlCol="0">
            <a:spAutoFit/>
          </a:bodyPr>
          <a:lstStyle/>
          <a:p>
            <a:pPr algn="ctr"/>
            <a:r>
              <a:rPr lang="en-US" b="1" dirty="0">
                <a:latin typeface="Gill Sans" panose="020B0502020104020203" pitchFamily="34" charset="-79"/>
                <a:cs typeface="Gill Sans" panose="020B0502020104020203" pitchFamily="34" charset="-79"/>
              </a:rPr>
              <a:t>Function of probability</a:t>
            </a:r>
          </a:p>
        </p:txBody>
      </p:sp>
      <p:sp>
        <p:nvSpPr>
          <p:cNvPr id="14" name="TextBox 13">
            <a:extLst>
              <a:ext uri="{FF2B5EF4-FFF2-40B4-BE49-F238E27FC236}">
                <a16:creationId xmlns:a16="http://schemas.microsoft.com/office/drawing/2014/main" id="{2AEAA69A-89F4-B30B-582F-FE01A970700F}"/>
              </a:ext>
            </a:extLst>
          </p:cNvPr>
          <p:cNvSpPr txBox="1"/>
          <p:nvPr/>
        </p:nvSpPr>
        <p:spPr>
          <a:xfrm>
            <a:off x="3993044" y="2124669"/>
            <a:ext cx="2729949" cy="646331"/>
          </a:xfrm>
          <a:prstGeom prst="rect">
            <a:avLst/>
          </a:prstGeom>
          <a:noFill/>
        </p:spPr>
        <p:txBody>
          <a:bodyPr wrap="square" rtlCol="0">
            <a:spAutoFit/>
          </a:bodyPr>
          <a:lstStyle/>
          <a:p>
            <a:pPr algn="ctr"/>
            <a:r>
              <a:rPr lang="en-US" b="1" dirty="0">
                <a:latin typeface="Gill Sans" panose="020B0502020104020203" pitchFamily="34" charset="-79"/>
                <a:cs typeface="Gill Sans" panose="020B0502020104020203" pitchFamily="34" charset="-79"/>
              </a:rPr>
              <a:t>Weighted </a:t>
            </a:r>
            <a:r>
              <a:rPr lang="en-US" b="1" u="sng" dirty="0">
                <a:latin typeface="Gill Sans" panose="020B0502020104020203" pitchFamily="34" charset="-79"/>
                <a:cs typeface="Gill Sans" panose="020B0502020104020203" pitchFamily="34" charset="-79"/>
              </a:rPr>
              <a:t>sum</a:t>
            </a:r>
            <a:r>
              <a:rPr lang="en-US" b="1" dirty="0">
                <a:latin typeface="Gill Sans" panose="020B0502020104020203" pitchFamily="34" charset="-79"/>
                <a:cs typeface="Gill Sans" panose="020B0502020104020203" pitchFamily="34" charset="-79"/>
              </a:rPr>
              <a:t> of input variables</a:t>
            </a:r>
          </a:p>
        </p:txBody>
      </p:sp>
      <p:sp>
        <p:nvSpPr>
          <p:cNvPr id="15" name="Title 1">
            <a:extLst>
              <a:ext uri="{FF2B5EF4-FFF2-40B4-BE49-F238E27FC236}">
                <a16:creationId xmlns:a16="http://schemas.microsoft.com/office/drawing/2014/main" id="{A63AB04B-9E12-0E4D-0847-C893FE8F3C29}"/>
              </a:ext>
            </a:extLst>
          </p:cNvPr>
          <p:cNvSpPr txBox="1">
            <a:spLocks/>
          </p:cNvSpPr>
          <p:nvPr/>
        </p:nvSpPr>
        <p:spPr>
          <a:xfrm>
            <a:off x="1313615" y="1541642"/>
            <a:ext cx="2503006" cy="409986"/>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2400" b="0" i="0" kern="1200">
                <a:solidFill>
                  <a:schemeClr val="tx1"/>
                </a:solidFill>
                <a:latin typeface="Gill Sans"/>
                <a:ea typeface="+mj-ea"/>
                <a:cs typeface="Gill Sans"/>
              </a:defRPr>
            </a:lvl1pPr>
          </a:lstStyle>
          <a:p>
            <a:pPr algn="l"/>
            <a:r>
              <a:rPr lang="en-US" sz="1000" dirty="0">
                <a:solidFill>
                  <a:srgbClr val="C00000"/>
                </a:solidFill>
              </a:rPr>
              <a:t>p: probability of landslide</a:t>
            </a:r>
          </a:p>
        </p:txBody>
      </p:sp>
      <p:sp>
        <p:nvSpPr>
          <p:cNvPr id="18" name="TextBox 17">
            <a:extLst>
              <a:ext uri="{FF2B5EF4-FFF2-40B4-BE49-F238E27FC236}">
                <a16:creationId xmlns:a16="http://schemas.microsoft.com/office/drawing/2014/main" id="{FA694882-CA46-69EC-755A-2AE28F19F2A6}"/>
              </a:ext>
            </a:extLst>
          </p:cNvPr>
          <p:cNvSpPr txBox="1"/>
          <p:nvPr/>
        </p:nvSpPr>
        <p:spPr>
          <a:xfrm>
            <a:off x="3144074" y="1500414"/>
            <a:ext cx="848970" cy="400110"/>
          </a:xfrm>
          <a:prstGeom prst="rect">
            <a:avLst/>
          </a:prstGeom>
          <a:noFill/>
        </p:spPr>
        <p:txBody>
          <a:bodyPr wrap="square" rtlCol="0">
            <a:spAutoFit/>
          </a:bodyPr>
          <a:lstStyle/>
          <a:p>
            <a:pPr algn="ctr"/>
            <a:r>
              <a:rPr lang="en-US" sz="1000" dirty="0">
                <a:solidFill>
                  <a:srgbClr val="C00000"/>
                </a:solidFill>
                <a:latin typeface="Gill Sans" panose="020B0502020104020203" pitchFamily="34" charset="-79"/>
                <a:cs typeface="Gill Sans" panose="020B0502020104020203" pitchFamily="34" charset="-79"/>
              </a:rPr>
              <a:t>Soil moisture</a:t>
            </a:r>
          </a:p>
        </p:txBody>
      </p:sp>
      <p:sp>
        <p:nvSpPr>
          <p:cNvPr id="19" name="TextBox 18">
            <a:extLst>
              <a:ext uri="{FF2B5EF4-FFF2-40B4-BE49-F238E27FC236}">
                <a16:creationId xmlns:a16="http://schemas.microsoft.com/office/drawing/2014/main" id="{10785C31-7DF4-1C41-CEF8-9FC8BDD5AE72}"/>
              </a:ext>
            </a:extLst>
          </p:cNvPr>
          <p:cNvSpPr txBox="1"/>
          <p:nvPr/>
        </p:nvSpPr>
        <p:spPr>
          <a:xfrm>
            <a:off x="4572000" y="1500414"/>
            <a:ext cx="848970" cy="246221"/>
          </a:xfrm>
          <a:prstGeom prst="rect">
            <a:avLst/>
          </a:prstGeom>
          <a:noFill/>
        </p:spPr>
        <p:txBody>
          <a:bodyPr wrap="square" rtlCol="0">
            <a:spAutoFit/>
          </a:bodyPr>
          <a:lstStyle/>
          <a:p>
            <a:pPr algn="ctr"/>
            <a:r>
              <a:rPr lang="en-US" sz="1000" dirty="0">
                <a:solidFill>
                  <a:srgbClr val="C00000"/>
                </a:solidFill>
                <a:latin typeface="Gill Sans" panose="020B0502020104020203" pitchFamily="34" charset="-79"/>
                <a:cs typeface="Gill Sans" panose="020B0502020104020203" pitchFamily="34" charset="-79"/>
              </a:rPr>
              <a:t>Slope</a:t>
            </a:r>
          </a:p>
        </p:txBody>
      </p:sp>
      <p:sp>
        <p:nvSpPr>
          <p:cNvPr id="20" name="TextBox 19">
            <a:extLst>
              <a:ext uri="{FF2B5EF4-FFF2-40B4-BE49-F238E27FC236}">
                <a16:creationId xmlns:a16="http://schemas.microsoft.com/office/drawing/2014/main" id="{22C7D8F4-743F-19B3-1EA4-CCFD04B8B057}"/>
              </a:ext>
            </a:extLst>
          </p:cNvPr>
          <p:cNvSpPr txBox="1"/>
          <p:nvPr/>
        </p:nvSpPr>
        <p:spPr>
          <a:xfrm>
            <a:off x="2448747" y="2170835"/>
            <a:ext cx="2136913" cy="553998"/>
          </a:xfrm>
          <a:prstGeom prst="rect">
            <a:avLst/>
          </a:prstGeom>
          <a:noFill/>
        </p:spPr>
        <p:txBody>
          <a:bodyPr wrap="square" rtlCol="0">
            <a:spAutoFit/>
          </a:bodyPr>
          <a:lstStyle/>
          <a:p>
            <a:pPr algn="ctr"/>
            <a:r>
              <a:rPr lang="en-US" sz="3000" b="1" dirty="0">
                <a:latin typeface="Gill Sans" panose="020B0502020104020203" pitchFamily="34" charset="-79"/>
                <a:cs typeface="Gill Sans" panose="020B0502020104020203" pitchFamily="34" charset="-79"/>
              </a:rPr>
              <a:t>=</a:t>
            </a:r>
          </a:p>
        </p:txBody>
      </p:sp>
      <p:sp>
        <p:nvSpPr>
          <p:cNvPr id="6" name="TextBox 5">
            <a:extLst>
              <a:ext uri="{FF2B5EF4-FFF2-40B4-BE49-F238E27FC236}">
                <a16:creationId xmlns:a16="http://schemas.microsoft.com/office/drawing/2014/main" id="{B62E0D04-4CE4-E6CC-5006-2429C5ECE5AC}"/>
              </a:ext>
            </a:extLst>
          </p:cNvPr>
          <p:cNvSpPr txBox="1"/>
          <p:nvPr/>
        </p:nvSpPr>
        <p:spPr>
          <a:xfrm>
            <a:off x="8147604" y="997994"/>
            <a:ext cx="803189" cy="523220"/>
          </a:xfrm>
          <a:prstGeom prst="rect">
            <a:avLst/>
          </a:prstGeom>
          <a:noFill/>
        </p:spPr>
        <p:txBody>
          <a:bodyPr wrap="square" rtlCol="0">
            <a:spAutoFit/>
          </a:bodyPr>
          <a:lstStyle/>
          <a:p>
            <a:r>
              <a:rPr lang="en-US" sz="2800" i="1" dirty="0">
                <a:latin typeface="Arial" panose="020B0604020202020204" pitchFamily="34" charset="0"/>
                <a:cs typeface="Arial" panose="020B0604020202020204" pitchFamily="34" charset="0"/>
              </a:rPr>
              <a:t>c</a:t>
            </a:r>
          </a:p>
        </p:txBody>
      </p:sp>
      <p:pic>
        <p:nvPicPr>
          <p:cNvPr id="7" name="Picture 6">
            <a:extLst>
              <a:ext uri="{FF2B5EF4-FFF2-40B4-BE49-F238E27FC236}">
                <a16:creationId xmlns:a16="http://schemas.microsoft.com/office/drawing/2014/main" id="{18ABFBC3-09A6-5C53-F0CD-59353818789D}"/>
              </a:ext>
            </a:extLst>
          </p:cNvPr>
          <p:cNvPicPr>
            <a:picLocks noChangeAspect="1"/>
          </p:cNvPicPr>
          <p:nvPr/>
        </p:nvPicPr>
        <p:blipFill>
          <a:blip r:embed="rId3"/>
          <a:stretch>
            <a:fillRect/>
          </a:stretch>
        </p:blipFill>
        <p:spPr>
          <a:xfrm>
            <a:off x="7692393" y="980204"/>
            <a:ext cx="431800" cy="558800"/>
          </a:xfrm>
          <a:prstGeom prst="rect">
            <a:avLst/>
          </a:prstGeom>
        </p:spPr>
      </p:pic>
    </p:spTree>
    <p:extLst>
      <p:ext uri="{BB962C8B-B14F-4D97-AF65-F5344CB8AC3E}">
        <p14:creationId xmlns:p14="http://schemas.microsoft.com/office/powerpoint/2010/main" val="1860913443"/>
      </p:ext>
    </p:extLst>
  </p:cSld>
  <p:clrMapOvr>
    <a:masterClrMapping/>
  </p:clrMapOvr>
  <mc:AlternateContent xmlns:mc="http://schemas.openxmlformats.org/markup-compatibility/2006">
    <mc:Choice xmlns:p14="http://schemas.microsoft.com/office/powerpoint/2010/main" Requires="p14">
      <p:transition spd="slow" p14:dur="2000" advTm="97890"/>
    </mc:Choice>
    <mc:Fallback>
      <p:transition spd="slow" advTm="9789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C5270A-1DC7-0F9B-DE82-4711A5FB18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ACA212-D388-DAC7-13B6-D90D3D3E9DD2}"/>
              </a:ext>
            </a:extLst>
          </p:cNvPr>
          <p:cNvSpPr>
            <a:spLocks noGrp="1"/>
          </p:cNvSpPr>
          <p:nvPr>
            <p:ph type="title"/>
          </p:nvPr>
        </p:nvSpPr>
        <p:spPr/>
        <p:txBody>
          <a:bodyPr>
            <a:normAutofit fontScale="90000"/>
          </a:bodyPr>
          <a:lstStyle/>
          <a:p>
            <a:r>
              <a:rPr lang="en-US" dirty="0"/>
              <a:t>Logistic Regression puts too much structure</a:t>
            </a:r>
          </a:p>
        </p:txBody>
      </p:sp>
      <p:pic>
        <p:nvPicPr>
          <p:cNvPr id="10" name="Picture 9" descr="A black and white image of a letter&#10;&#10;Description automatically generated">
            <a:extLst>
              <a:ext uri="{FF2B5EF4-FFF2-40B4-BE49-F238E27FC236}">
                <a16:creationId xmlns:a16="http://schemas.microsoft.com/office/drawing/2014/main" id="{28F94C3B-51CF-B906-7BC6-9BFF6936768D}"/>
              </a:ext>
            </a:extLst>
          </p:cNvPr>
          <p:cNvPicPr>
            <a:picLocks noChangeAspect="1"/>
          </p:cNvPicPr>
          <p:nvPr/>
        </p:nvPicPr>
        <p:blipFill>
          <a:blip r:embed="rId3"/>
          <a:stretch>
            <a:fillRect/>
          </a:stretch>
        </p:blipFill>
        <p:spPr>
          <a:xfrm>
            <a:off x="1575352" y="1041428"/>
            <a:ext cx="5993296" cy="458986"/>
          </a:xfrm>
          <a:prstGeom prst="rect">
            <a:avLst/>
          </a:prstGeom>
        </p:spPr>
      </p:pic>
      <p:sp>
        <p:nvSpPr>
          <p:cNvPr id="11" name="TextBox 10">
            <a:extLst>
              <a:ext uri="{FF2B5EF4-FFF2-40B4-BE49-F238E27FC236}">
                <a16:creationId xmlns:a16="http://schemas.microsoft.com/office/drawing/2014/main" id="{DD34928C-BC90-D343-F432-CE2835BFE029}"/>
              </a:ext>
            </a:extLst>
          </p:cNvPr>
          <p:cNvSpPr txBox="1"/>
          <p:nvPr/>
        </p:nvSpPr>
        <p:spPr>
          <a:xfrm>
            <a:off x="844825" y="2124669"/>
            <a:ext cx="2136913" cy="646331"/>
          </a:xfrm>
          <a:prstGeom prst="rect">
            <a:avLst/>
          </a:prstGeom>
          <a:noFill/>
        </p:spPr>
        <p:txBody>
          <a:bodyPr wrap="square" rtlCol="0">
            <a:spAutoFit/>
          </a:bodyPr>
          <a:lstStyle/>
          <a:p>
            <a:pPr algn="ctr"/>
            <a:r>
              <a:rPr lang="en-US" b="1" dirty="0">
                <a:latin typeface="Gill Sans" panose="020B0502020104020203" pitchFamily="34" charset="-79"/>
                <a:cs typeface="Gill Sans" panose="020B0502020104020203" pitchFamily="34" charset="-79"/>
              </a:rPr>
              <a:t>Function of probability</a:t>
            </a:r>
          </a:p>
        </p:txBody>
      </p:sp>
      <p:sp>
        <p:nvSpPr>
          <p:cNvPr id="14" name="TextBox 13">
            <a:extLst>
              <a:ext uri="{FF2B5EF4-FFF2-40B4-BE49-F238E27FC236}">
                <a16:creationId xmlns:a16="http://schemas.microsoft.com/office/drawing/2014/main" id="{B476A1A7-2744-1CB0-02B8-A9C768B88AB6}"/>
              </a:ext>
            </a:extLst>
          </p:cNvPr>
          <p:cNvSpPr txBox="1"/>
          <p:nvPr/>
        </p:nvSpPr>
        <p:spPr>
          <a:xfrm>
            <a:off x="3993044" y="2124669"/>
            <a:ext cx="2729949" cy="646331"/>
          </a:xfrm>
          <a:prstGeom prst="rect">
            <a:avLst/>
          </a:prstGeom>
          <a:noFill/>
        </p:spPr>
        <p:txBody>
          <a:bodyPr wrap="square" rtlCol="0">
            <a:spAutoFit/>
          </a:bodyPr>
          <a:lstStyle/>
          <a:p>
            <a:pPr algn="ctr"/>
            <a:r>
              <a:rPr lang="en-US" b="1" dirty="0">
                <a:latin typeface="Gill Sans" panose="020B0502020104020203" pitchFamily="34" charset="-79"/>
                <a:cs typeface="Gill Sans" panose="020B0502020104020203" pitchFamily="34" charset="-79"/>
              </a:rPr>
              <a:t>Weighted </a:t>
            </a:r>
            <a:r>
              <a:rPr lang="en-US" b="1" u="sng" dirty="0">
                <a:latin typeface="Gill Sans" panose="020B0502020104020203" pitchFamily="34" charset="-79"/>
                <a:cs typeface="Gill Sans" panose="020B0502020104020203" pitchFamily="34" charset="-79"/>
              </a:rPr>
              <a:t>sum</a:t>
            </a:r>
            <a:r>
              <a:rPr lang="en-US" b="1" dirty="0">
                <a:latin typeface="Gill Sans" panose="020B0502020104020203" pitchFamily="34" charset="-79"/>
                <a:cs typeface="Gill Sans" panose="020B0502020104020203" pitchFamily="34" charset="-79"/>
              </a:rPr>
              <a:t> of input variables</a:t>
            </a:r>
          </a:p>
        </p:txBody>
      </p:sp>
      <p:sp>
        <p:nvSpPr>
          <p:cNvPr id="15" name="Title 1">
            <a:extLst>
              <a:ext uri="{FF2B5EF4-FFF2-40B4-BE49-F238E27FC236}">
                <a16:creationId xmlns:a16="http://schemas.microsoft.com/office/drawing/2014/main" id="{78FEEF7A-57C6-5EC8-8C80-20A7B44ADA91}"/>
              </a:ext>
            </a:extLst>
          </p:cNvPr>
          <p:cNvSpPr txBox="1">
            <a:spLocks/>
          </p:cNvSpPr>
          <p:nvPr/>
        </p:nvSpPr>
        <p:spPr>
          <a:xfrm>
            <a:off x="1313615" y="1541642"/>
            <a:ext cx="2503006" cy="409986"/>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2400" b="0" i="0" kern="1200">
                <a:solidFill>
                  <a:schemeClr val="tx1"/>
                </a:solidFill>
                <a:latin typeface="Gill Sans"/>
                <a:ea typeface="+mj-ea"/>
                <a:cs typeface="Gill Sans"/>
              </a:defRPr>
            </a:lvl1pPr>
          </a:lstStyle>
          <a:p>
            <a:pPr algn="l"/>
            <a:r>
              <a:rPr lang="en-US" sz="1000" dirty="0">
                <a:solidFill>
                  <a:srgbClr val="C00000"/>
                </a:solidFill>
              </a:rPr>
              <a:t>p: probability of landslide</a:t>
            </a:r>
          </a:p>
        </p:txBody>
      </p:sp>
      <p:sp>
        <p:nvSpPr>
          <p:cNvPr id="18" name="TextBox 17">
            <a:extLst>
              <a:ext uri="{FF2B5EF4-FFF2-40B4-BE49-F238E27FC236}">
                <a16:creationId xmlns:a16="http://schemas.microsoft.com/office/drawing/2014/main" id="{BBCC0700-7622-6219-69A6-127E63DCEE0A}"/>
              </a:ext>
            </a:extLst>
          </p:cNvPr>
          <p:cNvSpPr txBox="1"/>
          <p:nvPr/>
        </p:nvSpPr>
        <p:spPr>
          <a:xfrm>
            <a:off x="3144074" y="1500414"/>
            <a:ext cx="848970" cy="400110"/>
          </a:xfrm>
          <a:prstGeom prst="rect">
            <a:avLst/>
          </a:prstGeom>
          <a:noFill/>
        </p:spPr>
        <p:txBody>
          <a:bodyPr wrap="square" rtlCol="0">
            <a:spAutoFit/>
          </a:bodyPr>
          <a:lstStyle/>
          <a:p>
            <a:pPr algn="ctr"/>
            <a:r>
              <a:rPr lang="en-US" sz="1000" dirty="0">
                <a:solidFill>
                  <a:srgbClr val="C00000"/>
                </a:solidFill>
                <a:latin typeface="Gill Sans" panose="020B0502020104020203" pitchFamily="34" charset="-79"/>
                <a:cs typeface="Gill Sans" panose="020B0502020104020203" pitchFamily="34" charset="-79"/>
              </a:rPr>
              <a:t>Soil moisture</a:t>
            </a:r>
          </a:p>
        </p:txBody>
      </p:sp>
      <p:sp>
        <p:nvSpPr>
          <p:cNvPr id="19" name="TextBox 18">
            <a:extLst>
              <a:ext uri="{FF2B5EF4-FFF2-40B4-BE49-F238E27FC236}">
                <a16:creationId xmlns:a16="http://schemas.microsoft.com/office/drawing/2014/main" id="{61414729-2A34-4DE8-31C8-642229295C95}"/>
              </a:ext>
            </a:extLst>
          </p:cNvPr>
          <p:cNvSpPr txBox="1"/>
          <p:nvPr/>
        </p:nvSpPr>
        <p:spPr>
          <a:xfrm>
            <a:off x="4572000" y="1500414"/>
            <a:ext cx="848970" cy="246221"/>
          </a:xfrm>
          <a:prstGeom prst="rect">
            <a:avLst/>
          </a:prstGeom>
          <a:noFill/>
        </p:spPr>
        <p:txBody>
          <a:bodyPr wrap="square" rtlCol="0">
            <a:spAutoFit/>
          </a:bodyPr>
          <a:lstStyle/>
          <a:p>
            <a:pPr algn="ctr"/>
            <a:r>
              <a:rPr lang="en-US" sz="1000" dirty="0">
                <a:solidFill>
                  <a:srgbClr val="C00000"/>
                </a:solidFill>
                <a:latin typeface="Gill Sans" panose="020B0502020104020203" pitchFamily="34" charset="-79"/>
                <a:cs typeface="Gill Sans" panose="020B0502020104020203" pitchFamily="34" charset="-79"/>
              </a:rPr>
              <a:t>Slope</a:t>
            </a:r>
          </a:p>
        </p:txBody>
      </p:sp>
      <p:sp>
        <p:nvSpPr>
          <p:cNvPr id="20" name="TextBox 19">
            <a:extLst>
              <a:ext uri="{FF2B5EF4-FFF2-40B4-BE49-F238E27FC236}">
                <a16:creationId xmlns:a16="http://schemas.microsoft.com/office/drawing/2014/main" id="{9E0E7A96-F124-696E-5B28-089E4152F415}"/>
              </a:ext>
            </a:extLst>
          </p:cNvPr>
          <p:cNvSpPr txBox="1"/>
          <p:nvPr/>
        </p:nvSpPr>
        <p:spPr>
          <a:xfrm>
            <a:off x="2448747" y="2170835"/>
            <a:ext cx="2136913" cy="553998"/>
          </a:xfrm>
          <a:prstGeom prst="rect">
            <a:avLst/>
          </a:prstGeom>
          <a:noFill/>
        </p:spPr>
        <p:txBody>
          <a:bodyPr wrap="square" rtlCol="0">
            <a:spAutoFit/>
          </a:bodyPr>
          <a:lstStyle/>
          <a:p>
            <a:pPr algn="ctr"/>
            <a:r>
              <a:rPr lang="en-US" sz="3000" b="1" dirty="0">
                <a:latin typeface="Gill Sans" panose="020B0502020104020203" pitchFamily="34" charset="-79"/>
                <a:cs typeface="Gill Sans" panose="020B0502020104020203" pitchFamily="34" charset="-79"/>
              </a:rPr>
              <a:t>=</a:t>
            </a:r>
          </a:p>
        </p:txBody>
      </p:sp>
      <p:sp>
        <p:nvSpPr>
          <p:cNvPr id="3" name="Title 1">
            <a:extLst>
              <a:ext uri="{FF2B5EF4-FFF2-40B4-BE49-F238E27FC236}">
                <a16:creationId xmlns:a16="http://schemas.microsoft.com/office/drawing/2014/main" id="{08902CE7-CDBE-00D3-DE47-642BB514863D}"/>
              </a:ext>
            </a:extLst>
          </p:cNvPr>
          <p:cNvSpPr txBox="1">
            <a:spLocks/>
          </p:cNvSpPr>
          <p:nvPr/>
        </p:nvSpPr>
        <p:spPr>
          <a:xfrm>
            <a:off x="1509501" y="3558230"/>
            <a:ext cx="5671724" cy="884597"/>
          </a:xfrm>
          <a:prstGeom prst="rect">
            <a:avLst/>
          </a:prstGeom>
        </p:spPr>
        <p:txBody>
          <a:bodyPr vert="horz" lIns="91440" tIns="45720" rIns="91440" bIns="45720" rtlCol="0" anchor="t">
            <a:normAutofit fontScale="90000"/>
          </a:bodyPr>
          <a:lstStyle>
            <a:lvl1pPr algn="ctr" defTabSz="457200" rtl="0" eaLnBrk="1" latinLnBrk="0" hangingPunct="1">
              <a:spcBef>
                <a:spcPct val="0"/>
              </a:spcBef>
              <a:buNone/>
              <a:defRPr sz="2400" b="0" i="0" kern="1200">
                <a:solidFill>
                  <a:schemeClr val="tx1"/>
                </a:solidFill>
                <a:latin typeface="Gill Sans"/>
                <a:ea typeface="+mj-ea"/>
                <a:cs typeface="Gill Sans"/>
              </a:defRPr>
            </a:lvl1pPr>
          </a:lstStyle>
          <a:p>
            <a:pPr algn="l"/>
            <a:r>
              <a:rPr lang="en-US" sz="1800" dirty="0">
                <a:solidFill>
                  <a:srgbClr val="7030A0"/>
                </a:solidFill>
              </a:rPr>
              <a:t>What if landslide probability is lowest at medium soil moisture?</a:t>
            </a:r>
          </a:p>
          <a:p>
            <a:pPr algn="l"/>
            <a:endParaRPr lang="en-US" sz="1800" dirty="0">
              <a:solidFill>
                <a:srgbClr val="7030A0"/>
              </a:solidFill>
            </a:endParaRPr>
          </a:p>
          <a:p>
            <a:pPr algn="l"/>
            <a:r>
              <a:rPr lang="en-US" sz="1800" dirty="0">
                <a:solidFill>
                  <a:srgbClr val="7030A0"/>
                </a:solidFill>
              </a:rPr>
              <a:t>What if, at high slope, soil moisture does not matter at all?</a:t>
            </a:r>
          </a:p>
        </p:txBody>
      </p:sp>
      <p:sp>
        <p:nvSpPr>
          <p:cNvPr id="5" name="Title 1">
            <a:extLst>
              <a:ext uri="{FF2B5EF4-FFF2-40B4-BE49-F238E27FC236}">
                <a16:creationId xmlns:a16="http://schemas.microsoft.com/office/drawing/2014/main" id="{54B60837-5FC8-8EFC-866D-2A838C5C1C2C}"/>
              </a:ext>
            </a:extLst>
          </p:cNvPr>
          <p:cNvSpPr txBox="1">
            <a:spLocks/>
          </p:cNvSpPr>
          <p:nvPr/>
        </p:nvSpPr>
        <p:spPr>
          <a:xfrm>
            <a:off x="-1904592" y="3129093"/>
            <a:ext cx="8229600" cy="409986"/>
          </a:xfrm>
          <a:prstGeom prst="rect">
            <a:avLst/>
          </a:prstGeom>
        </p:spPr>
        <p:txBody>
          <a:bodyPr vert="horz" lIns="91440" tIns="45720" rIns="91440" bIns="45720" rtlCol="0" anchor="ctr">
            <a:normAutofit fontScale="90000" lnSpcReduction="10000"/>
          </a:bodyPr>
          <a:lstStyle>
            <a:lvl1pPr algn="ctr" defTabSz="457200" rtl="0" eaLnBrk="1" latinLnBrk="0" hangingPunct="1">
              <a:spcBef>
                <a:spcPct val="0"/>
              </a:spcBef>
              <a:buNone/>
              <a:defRPr sz="2400" b="0" i="0" kern="1200">
                <a:solidFill>
                  <a:schemeClr val="tx1"/>
                </a:solidFill>
                <a:latin typeface="Gill Sans"/>
                <a:ea typeface="+mj-ea"/>
                <a:cs typeface="Gill Sans"/>
              </a:defRPr>
            </a:lvl1pPr>
          </a:lstStyle>
          <a:p>
            <a:r>
              <a:rPr lang="en-US" dirty="0">
                <a:solidFill>
                  <a:srgbClr val="7030A0"/>
                </a:solidFill>
              </a:rPr>
              <a:t>Shortcomings:</a:t>
            </a:r>
          </a:p>
        </p:txBody>
      </p:sp>
      <p:sp>
        <p:nvSpPr>
          <p:cNvPr id="7" name="TextBox 6">
            <a:extLst>
              <a:ext uri="{FF2B5EF4-FFF2-40B4-BE49-F238E27FC236}">
                <a16:creationId xmlns:a16="http://schemas.microsoft.com/office/drawing/2014/main" id="{C39E60C7-C954-6759-82F2-2BFB7DCA9F28}"/>
              </a:ext>
            </a:extLst>
          </p:cNvPr>
          <p:cNvSpPr txBox="1"/>
          <p:nvPr/>
        </p:nvSpPr>
        <p:spPr>
          <a:xfrm>
            <a:off x="8147604" y="997994"/>
            <a:ext cx="803189" cy="523220"/>
          </a:xfrm>
          <a:prstGeom prst="rect">
            <a:avLst/>
          </a:prstGeom>
          <a:noFill/>
        </p:spPr>
        <p:txBody>
          <a:bodyPr wrap="square" rtlCol="0">
            <a:spAutoFit/>
          </a:bodyPr>
          <a:lstStyle/>
          <a:p>
            <a:r>
              <a:rPr lang="en-US" sz="2800" i="1" dirty="0">
                <a:latin typeface="Arial" panose="020B0604020202020204" pitchFamily="34" charset="0"/>
                <a:cs typeface="Arial" panose="020B0604020202020204" pitchFamily="34" charset="0"/>
              </a:rPr>
              <a:t>c</a:t>
            </a:r>
          </a:p>
        </p:txBody>
      </p:sp>
      <p:pic>
        <p:nvPicPr>
          <p:cNvPr id="8" name="Picture 7">
            <a:extLst>
              <a:ext uri="{FF2B5EF4-FFF2-40B4-BE49-F238E27FC236}">
                <a16:creationId xmlns:a16="http://schemas.microsoft.com/office/drawing/2014/main" id="{FF2FC59D-62E7-26EF-B2A1-030700E47AC3}"/>
              </a:ext>
            </a:extLst>
          </p:cNvPr>
          <p:cNvPicPr>
            <a:picLocks noChangeAspect="1"/>
          </p:cNvPicPr>
          <p:nvPr/>
        </p:nvPicPr>
        <p:blipFill>
          <a:blip r:embed="rId4"/>
          <a:stretch>
            <a:fillRect/>
          </a:stretch>
        </p:blipFill>
        <p:spPr>
          <a:xfrm>
            <a:off x="7692393" y="980204"/>
            <a:ext cx="431800" cy="558800"/>
          </a:xfrm>
          <a:prstGeom prst="rect">
            <a:avLst/>
          </a:prstGeom>
        </p:spPr>
      </p:pic>
    </p:spTree>
    <p:extLst>
      <p:ext uri="{BB962C8B-B14F-4D97-AF65-F5344CB8AC3E}">
        <p14:creationId xmlns:p14="http://schemas.microsoft.com/office/powerpoint/2010/main" val="2479562086"/>
      </p:ext>
    </p:extLst>
  </p:cSld>
  <p:clrMapOvr>
    <a:masterClrMapping/>
  </p:clrMapOvr>
  <mc:AlternateContent xmlns:mc="http://schemas.openxmlformats.org/markup-compatibility/2006">
    <mc:Choice xmlns:p14="http://schemas.microsoft.com/office/powerpoint/2010/main" Requires="p14">
      <p:transition spd="slow" p14:dur="2000" advTm="90568"/>
    </mc:Choice>
    <mc:Fallback>
      <p:transition spd="slow" advTm="9056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6774" y="72899"/>
            <a:ext cx="8229600" cy="409986"/>
          </a:xfrm>
        </p:spPr>
        <p:txBody>
          <a:bodyPr>
            <a:normAutofit fontScale="90000"/>
          </a:bodyPr>
          <a:lstStyle/>
          <a:p>
            <a:r>
              <a:rPr lang="en-US" dirty="0">
                <a:latin typeface="Gill Sans" panose="020B0502020104020203" pitchFamily="34" charset="-79"/>
                <a:cs typeface="Gill Sans" panose="020B0502020104020203" pitchFamily="34" charset="-79"/>
              </a:rPr>
              <a:t>Decision Tree: an intuitive approach</a:t>
            </a:r>
          </a:p>
        </p:txBody>
      </p:sp>
      <p:sp>
        <p:nvSpPr>
          <p:cNvPr id="8" name="TextBox 7">
            <a:extLst>
              <a:ext uri="{FF2B5EF4-FFF2-40B4-BE49-F238E27FC236}">
                <a16:creationId xmlns:a16="http://schemas.microsoft.com/office/drawing/2014/main" id="{875B5000-F37F-684A-895C-B21FD9059E41}"/>
              </a:ext>
            </a:extLst>
          </p:cNvPr>
          <p:cNvSpPr txBox="1"/>
          <p:nvPr/>
        </p:nvSpPr>
        <p:spPr>
          <a:xfrm>
            <a:off x="4275909" y="949234"/>
            <a:ext cx="914400" cy="369332"/>
          </a:xfrm>
          <a:prstGeom prst="rect">
            <a:avLst/>
          </a:prstGeom>
          <a:noFill/>
          <a:ln w="12700">
            <a:solidFill>
              <a:schemeClr val="accent1">
                <a:shade val="15000"/>
              </a:schemeClr>
            </a:solidFill>
          </a:ln>
        </p:spPr>
        <p:txBody>
          <a:bodyPr wrap="square" rtlCol="0">
            <a:spAutoFit/>
          </a:bodyPr>
          <a:lstStyle/>
          <a:p>
            <a:r>
              <a:rPr lang="en-US" dirty="0">
                <a:latin typeface="Gill Sans Ultra Bold" panose="020B0A02020104020203" pitchFamily="34" charset="77"/>
              </a:rPr>
              <a:t>If …</a:t>
            </a:r>
          </a:p>
        </p:txBody>
      </p:sp>
      <p:sp>
        <p:nvSpPr>
          <p:cNvPr id="9" name="TextBox 8">
            <a:extLst>
              <a:ext uri="{FF2B5EF4-FFF2-40B4-BE49-F238E27FC236}">
                <a16:creationId xmlns:a16="http://schemas.microsoft.com/office/drawing/2014/main" id="{7F7FE84F-0375-4762-289E-0787B9013A58}"/>
              </a:ext>
            </a:extLst>
          </p:cNvPr>
          <p:cNvSpPr txBox="1"/>
          <p:nvPr/>
        </p:nvSpPr>
        <p:spPr>
          <a:xfrm>
            <a:off x="2695304" y="1989908"/>
            <a:ext cx="914400" cy="369332"/>
          </a:xfrm>
          <a:prstGeom prst="rect">
            <a:avLst/>
          </a:prstGeom>
          <a:noFill/>
          <a:ln w="12700">
            <a:solidFill>
              <a:schemeClr val="accent1">
                <a:shade val="15000"/>
              </a:schemeClr>
            </a:solidFill>
          </a:ln>
        </p:spPr>
        <p:txBody>
          <a:bodyPr wrap="square" rtlCol="0">
            <a:spAutoFit/>
          </a:bodyPr>
          <a:lstStyle/>
          <a:p>
            <a:r>
              <a:rPr lang="en-US" dirty="0">
                <a:latin typeface="Gill Sans Ultra Bold" panose="020B0A02020104020203" pitchFamily="34" charset="77"/>
              </a:rPr>
              <a:t>If …</a:t>
            </a:r>
          </a:p>
        </p:txBody>
      </p:sp>
      <p:sp>
        <p:nvSpPr>
          <p:cNvPr id="10" name="TextBox 9">
            <a:extLst>
              <a:ext uri="{FF2B5EF4-FFF2-40B4-BE49-F238E27FC236}">
                <a16:creationId xmlns:a16="http://schemas.microsoft.com/office/drawing/2014/main" id="{8909D474-FBEE-96EA-B629-33FCDB34030A}"/>
              </a:ext>
            </a:extLst>
          </p:cNvPr>
          <p:cNvSpPr txBox="1"/>
          <p:nvPr/>
        </p:nvSpPr>
        <p:spPr>
          <a:xfrm>
            <a:off x="5765075" y="1989908"/>
            <a:ext cx="914400" cy="369332"/>
          </a:xfrm>
          <a:prstGeom prst="rect">
            <a:avLst/>
          </a:prstGeom>
          <a:noFill/>
          <a:ln w="12700">
            <a:solidFill>
              <a:schemeClr val="accent1">
                <a:shade val="15000"/>
              </a:schemeClr>
            </a:solidFill>
          </a:ln>
        </p:spPr>
        <p:txBody>
          <a:bodyPr wrap="square" rtlCol="0">
            <a:spAutoFit/>
          </a:bodyPr>
          <a:lstStyle/>
          <a:p>
            <a:r>
              <a:rPr lang="en-US" dirty="0">
                <a:latin typeface="Gill Sans Ultra Bold" panose="020B0A02020104020203" pitchFamily="34" charset="77"/>
              </a:rPr>
              <a:t>If …</a:t>
            </a:r>
          </a:p>
        </p:txBody>
      </p:sp>
      <p:sp>
        <p:nvSpPr>
          <p:cNvPr id="11" name="TextBox 10">
            <a:extLst>
              <a:ext uri="{FF2B5EF4-FFF2-40B4-BE49-F238E27FC236}">
                <a16:creationId xmlns:a16="http://schemas.microsoft.com/office/drawing/2014/main" id="{D93707B8-E889-438B-F75C-BAF608121AE3}"/>
              </a:ext>
            </a:extLst>
          </p:cNvPr>
          <p:cNvSpPr txBox="1"/>
          <p:nvPr/>
        </p:nvSpPr>
        <p:spPr>
          <a:xfrm>
            <a:off x="1328058" y="3587931"/>
            <a:ext cx="914400" cy="307777"/>
          </a:xfrm>
          <a:prstGeom prst="rect">
            <a:avLst/>
          </a:prstGeom>
          <a:noFill/>
          <a:ln w="12700">
            <a:solidFill>
              <a:schemeClr val="accent1">
                <a:shade val="15000"/>
              </a:schemeClr>
            </a:solidFill>
          </a:ln>
        </p:spPr>
        <p:txBody>
          <a:bodyPr wrap="square" rtlCol="0">
            <a:spAutoFit/>
          </a:bodyPr>
          <a:lstStyle/>
          <a:p>
            <a:r>
              <a:rPr lang="en-US" sz="1400" dirty="0">
                <a:latin typeface="Gill Sans Ultra Bold" panose="020B0A02020104020203" pitchFamily="34" charset="77"/>
              </a:rPr>
              <a:t>If …</a:t>
            </a:r>
          </a:p>
        </p:txBody>
      </p:sp>
      <p:sp>
        <p:nvSpPr>
          <p:cNvPr id="12" name="TextBox 11">
            <a:extLst>
              <a:ext uri="{FF2B5EF4-FFF2-40B4-BE49-F238E27FC236}">
                <a16:creationId xmlns:a16="http://schemas.microsoft.com/office/drawing/2014/main" id="{BD93E5FB-2277-8387-0E9F-E06E7747CE34}"/>
              </a:ext>
            </a:extLst>
          </p:cNvPr>
          <p:cNvSpPr txBox="1"/>
          <p:nvPr/>
        </p:nvSpPr>
        <p:spPr>
          <a:xfrm>
            <a:off x="3361509" y="3587931"/>
            <a:ext cx="914400" cy="307777"/>
          </a:xfrm>
          <a:prstGeom prst="rect">
            <a:avLst/>
          </a:prstGeom>
          <a:noFill/>
          <a:ln w="12700">
            <a:solidFill>
              <a:schemeClr val="accent1">
                <a:shade val="15000"/>
              </a:schemeClr>
            </a:solidFill>
          </a:ln>
        </p:spPr>
        <p:txBody>
          <a:bodyPr wrap="square" rtlCol="0">
            <a:spAutoFit/>
          </a:bodyPr>
          <a:lstStyle/>
          <a:p>
            <a:r>
              <a:rPr lang="en-US" sz="1400" dirty="0">
                <a:latin typeface="Gill Sans Ultra Bold" panose="020B0A02020104020203" pitchFamily="34" charset="77"/>
              </a:rPr>
              <a:t>If …</a:t>
            </a:r>
          </a:p>
        </p:txBody>
      </p:sp>
      <p:sp>
        <p:nvSpPr>
          <p:cNvPr id="13" name="TextBox 12">
            <a:extLst>
              <a:ext uri="{FF2B5EF4-FFF2-40B4-BE49-F238E27FC236}">
                <a16:creationId xmlns:a16="http://schemas.microsoft.com/office/drawing/2014/main" id="{048BCC12-3E80-CE07-E8DF-B8BB72EB8594}"/>
              </a:ext>
            </a:extLst>
          </p:cNvPr>
          <p:cNvSpPr txBox="1"/>
          <p:nvPr/>
        </p:nvSpPr>
        <p:spPr>
          <a:xfrm>
            <a:off x="5172892" y="3587931"/>
            <a:ext cx="914400" cy="307777"/>
          </a:xfrm>
          <a:prstGeom prst="rect">
            <a:avLst/>
          </a:prstGeom>
          <a:noFill/>
          <a:ln w="12700">
            <a:solidFill>
              <a:schemeClr val="accent1">
                <a:shade val="15000"/>
              </a:schemeClr>
            </a:solidFill>
          </a:ln>
        </p:spPr>
        <p:txBody>
          <a:bodyPr wrap="square" rtlCol="0">
            <a:spAutoFit/>
          </a:bodyPr>
          <a:lstStyle/>
          <a:p>
            <a:r>
              <a:rPr lang="en-US" sz="1400" dirty="0">
                <a:latin typeface="Gill Sans Ultra Bold" panose="020B0A02020104020203" pitchFamily="34" charset="77"/>
              </a:rPr>
              <a:t>If …</a:t>
            </a:r>
          </a:p>
        </p:txBody>
      </p:sp>
      <p:sp>
        <p:nvSpPr>
          <p:cNvPr id="14" name="TextBox 13">
            <a:extLst>
              <a:ext uri="{FF2B5EF4-FFF2-40B4-BE49-F238E27FC236}">
                <a16:creationId xmlns:a16="http://schemas.microsoft.com/office/drawing/2014/main" id="{873A382C-AD1E-0B62-D73B-C63F16635A3B}"/>
              </a:ext>
            </a:extLst>
          </p:cNvPr>
          <p:cNvSpPr txBox="1"/>
          <p:nvPr/>
        </p:nvSpPr>
        <p:spPr>
          <a:xfrm>
            <a:off x="6770915" y="3587931"/>
            <a:ext cx="914400" cy="307777"/>
          </a:xfrm>
          <a:prstGeom prst="rect">
            <a:avLst/>
          </a:prstGeom>
          <a:noFill/>
          <a:ln w="12700">
            <a:solidFill>
              <a:schemeClr val="accent1">
                <a:shade val="15000"/>
              </a:schemeClr>
            </a:solidFill>
          </a:ln>
        </p:spPr>
        <p:txBody>
          <a:bodyPr wrap="square" rtlCol="0">
            <a:spAutoFit/>
          </a:bodyPr>
          <a:lstStyle/>
          <a:p>
            <a:r>
              <a:rPr lang="en-US" sz="1400" dirty="0">
                <a:latin typeface="Gill Sans Ultra Bold" panose="020B0A02020104020203" pitchFamily="34" charset="77"/>
              </a:rPr>
              <a:t>If …</a:t>
            </a:r>
          </a:p>
        </p:txBody>
      </p:sp>
      <p:cxnSp>
        <p:nvCxnSpPr>
          <p:cNvPr id="16" name="Straight Arrow Connector 15">
            <a:extLst>
              <a:ext uri="{FF2B5EF4-FFF2-40B4-BE49-F238E27FC236}">
                <a16:creationId xmlns:a16="http://schemas.microsoft.com/office/drawing/2014/main" id="{0C377D3B-56ED-9075-3BC6-D2616D9CB4A3}"/>
              </a:ext>
            </a:extLst>
          </p:cNvPr>
          <p:cNvCxnSpPr>
            <a:stCxn id="8" idx="2"/>
            <a:endCxn id="9" idx="0"/>
          </p:cNvCxnSpPr>
          <p:nvPr/>
        </p:nvCxnSpPr>
        <p:spPr>
          <a:xfrm flipH="1">
            <a:off x="3152504" y="1318566"/>
            <a:ext cx="1580605" cy="6713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a:extLst>
              <a:ext uri="{FF2B5EF4-FFF2-40B4-BE49-F238E27FC236}">
                <a16:creationId xmlns:a16="http://schemas.microsoft.com/office/drawing/2014/main" id="{421A932F-82E6-32D2-5F73-F07A60DA6DBC}"/>
              </a:ext>
            </a:extLst>
          </p:cNvPr>
          <p:cNvCxnSpPr>
            <a:cxnSpLocks/>
            <a:stCxn id="8" idx="2"/>
            <a:endCxn id="10" idx="0"/>
          </p:cNvCxnSpPr>
          <p:nvPr/>
        </p:nvCxnSpPr>
        <p:spPr>
          <a:xfrm>
            <a:off x="4733109" y="1318566"/>
            <a:ext cx="1489166" cy="67134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81B366FF-CC5C-71DA-FED7-7F241D6C6FC8}"/>
              </a:ext>
            </a:extLst>
          </p:cNvPr>
          <p:cNvCxnSpPr>
            <a:cxnSpLocks/>
            <a:stCxn id="9" idx="2"/>
            <a:endCxn id="11" idx="0"/>
          </p:cNvCxnSpPr>
          <p:nvPr/>
        </p:nvCxnSpPr>
        <p:spPr>
          <a:xfrm flipH="1">
            <a:off x="1785258" y="2359240"/>
            <a:ext cx="1367246" cy="12286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65C0E00E-CC2B-14F9-09DC-39AEBE583A07}"/>
              </a:ext>
            </a:extLst>
          </p:cNvPr>
          <p:cNvCxnSpPr>
            <a:cxnSpLocks/>
            <a:stCxn id="9" idx="2"/>
            <a:endCxn id="12" idx="0"/>
          </p:cNvCxnSpPr>
          <p:nvPr/>
        </p:nvCxnSpPr>
        <p:spPr>
          <a:xfrm>
            <a:off x="3152504" y="2359240"/>
            <a:ext cx="666205" cy="12286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D6D9D51E-FF13-598A-D0EF-DE36E7FE1BB6}"/>
              </a:ext>
            </a:extLst>
          </p:cNvPr>
          <p:cNvCxnSpPr>
            <a:cxnSpLocks/>
            <a:stCxn id="10" idx="2"/>
            <a:endCxn id="13" idx="0"/>
          </p:cNvCxnSpPr>
          <p:nvPr/>
        </p:nvCxnSpPr>
        <p:spPr>
          <a:xfrm flipH="1">
            <a:off x="5630092" y="2359240"/>
            <a:ext cx="592183" cy="12286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A534C548-8BAE-5883-1D68-D8F865AE2787}"/>
              </a:ext>
            </a:extLst>
          </p:cNvPr>
          <p:cNvCxnSpPr>
            <a:cxnSpLocks/>
            <a:stCxn id="10" idx="2"/>
            <a:endCxn id="14" idx="0"/>
          </p:cNvCxnSpPr>
          <p:nvPr/>
        </p:nvCxnSpPr>
        <p:spPr>
          <a:xfrm>
            <a:off x="6222275" y="2359240"/>
            <a:ext cx="1005840" cy="1228691"/>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24A73AE8-CDEB-8EEE-7C19-2008B50971AD}"/>
              </a:ext>
            </a:extLst>
          </p:cNvPr>
          <p:cNvSpPr txBox="1"/>
          <p:nvPr/>
        </p:nvSpPr>
        <p:spPr>
          <a:xfrm rot="10800000" flipV="1">
            <a:off x="1273156" y="4052445"/>
            <a:ext cx="1024203" cy="246221"/>
          </a:xfrm>
          <a:prstGeom prst="rect">
            <a:avLst/>
          </a:prstGeom>
          <a:noFill/>
          <a:ln w="12700">
            <a:noFill/>
          </a:ln>
        </p:spPr>
        <p:txBody>
          <a:bodyPr wrap="square" rtlCol="0">
            <a:spAutoFit/>
          </a:bodyPr>
          <a:lstStyle/>
          <a:p>
            <a:pPr algn="ctr"/>
            <a:r>
              <a:rPr lang="en-US" sz="1000" dirty="0">
                <a:solidFill>
                  <a:srgbClr val="C00000"/>
                </a:solidFill>
                <a:latin typeface="Gill Sans Ultra Bold" panose="020B0A02020104020203" pitchFamily="34" charset="77"/>
              </a:rPr>
              <a:t>landslide</a:t>
            </a:r>
          </a:p>
        </p:txBody>
      </p:sp>
      <p:sp>
        <p:nvSpPr>
          <p:cNvPr id="33" name="TextBox 32">
            <a:extLst>
              <a:ext uri="{FF2B5EF4-FFF2-40B4-BE49-F238E27FC236}">
                <a16:creationId xmlns:a16="http://schemas.microsoft.com/office/drawing/2014/main" id="{9CB4AFFD-E0CA-D5E3-3F54-777D291A796C}"/>
              </a:ext>
            </a:extLst>
          </p:cNvPr>
          <p:cNvSpPr txBox="1"/>
          <p:nvPr/>
        </p:nvSpPr>
        <p:spPr>
          <a:xfrm rot="10800000" flipV="1">
            <a:off x="3193868" y="4049640"/>
            <a:ext cx="1240782" cy="246221"/>
          </a:xfrm>
          <a:prstGeom prst="rect">
            <a:avLst/>
          </a:prstGeom>
          <a:noFill/>
          <a:ln w="12700">
            <a:noFill/>
          </a:ln>
        </p:spPr>
        <p:txBody>
          <a:bodyPr wrap="square" rtlCol="0">
            <a:spAutoFit/>
          </a:bodyPr>
          <a:lstStyle/>
          <a:p>
            <a:pPr algn="ctr"/>
            <a:r>
              <a:rPr lang="en-US" sz="1000" dirty="0">
                <a:solidFill>
                  <a:schemeClr val="accent5"/>
                </a:solidFill>
                <a:latin typeface="Gill Sans Ultra Bold" panose="020B0A02020104020203" pitchFamily="34" charset="77"/>
              </a:rPr>
              <a:t>No landslide</a:t>
            </a:r>
          </a:p>
        </p:txBody>
      </p:sp>
      <p:sp>
        <p:nvSpPr>
          <p:cNvPr id="35" name="TextBox 34">
            <a:extLst>
              <a:ext uri="{FF2B5EF4-FFF2-40B4-BE49-F238E27FC236}">
                <a16:creationId xmlns:a16="http://schemas.microsoft.com/office/drawing/2014/main" id="{EFED323B-688A-2345-90EF-AE0AD9C9A68B}"/>
              </a:ext>
            </a:extLst>
          </p:cNvPr>
          <p:cNvSpPr txBox="1"/>
          <p:nvPr/>
        </p:nvSpPr>
        <p:spPr>
          <a:xfrm rot="10800000" flipV="1">
            <a:off x="5010080" y="4031448"/>
            <a:ext cx="1212195" cy="246221"/>
          </a:xfrm>
          <a:prstGeom prst="rect">
            <a:avLst/>
          </a:prstGeom>
          <a:noFill/>
          <a:ln w="12700">
            <a:noFill/>
          </a:ln>
        </p:spPr>
        <p:txBody>
          <a:bodyPr wrap="square" rtlCol="0">
            <a:spAutoFit/>
          </a:bodyPr>
          <a:lstStyle/>
          <a:p>
            <a:pPr algn="ctr"/>
            <a:r>
              <a:rPr lang="en-US" sz="1000" dirty="0">
                <a:solidFill>
                  <a:schemeClr val="accent5"/>
                </a:solidFill>
                <a:latin typeface="Gill Sans Ultra Bold" panose="020B0A02020104020203" pitchFamily="34" charset="77"/>
              </a:rPr>
              <a:t>No landslide</a:t>
            </a:r>
          </a:p>
        </p:txBody>
      </p:sp>
      <p:sp>
        <p:nvSpPr>
          <p:cNvPr id="36" name="TextBox 35">
            <a:extLst>
              <a:ext uri="{FF2B5EF4-FFF2-40B4-BE49-F238E27FC236}">
                <a16:creationId xmlns:a16="http://schemas.microsoft.com/office/drawing/2014/main" id="{F3B2732F-810D-4CB0-BEC1-5769CFCBC76E}"/>
              </a:ext>
            </a:extLst>
          </p:cNvPr>
          <p:cNvSpPr txBox="1"/>
          <p:nvPr/>
        </p:nvSpPr>
        <p:spPr>
          <a:xfrm rot="10800000" flipV="1">
            <a:off x="6725195" y="4003519"/>
            <a:ext cx="1024203" cy="246221"/>
          </a:xfrm>
          <a:prstGeom prst="rect">
            <a:avLst/>
          </a:prstGeom>
          <a:noFill/>
          <a:ln w="12700">
            <a:noFill/>
          </a:ln>
        </p:spPr>
        <p:txBody>
          <a:bodyPr wrap="square" rtlCol="0">
            <a:spAutoFit/>
          </a:bodyPr>
          <a:lstStyle/>
          <a:p>
            <a:pPr algn="ctr"/>
            <a:r>
              <a:rPr lang="en-US" sz="1000" dirty="0">
                <a:solidFill>
                  <a:srgbClr val="C00000"/>
                </a:solidFill>
                <a:latin typeface="Gill Sans Ultra Bold" panose="020B0A02020104020203" pitchFamily="34" charset="77"/>
              </a:rPr>
              <a:t>landslide</a:t>
            </a:r>
          </a:p>
        </p:txBody>
      </p:sp>
      <p:sp>
        <p:nvSpPr>
          <p:cNvPr id="37" name="TextBox 36">
            <a:extLst>
              <a:ext uri="{FF2B5EF4-FFF2-40B4-BE49-F238E27FC236}">
                <a16:creationId xmlns:a16="http://schemas.microsoft.com/office/drawing/2014/main" id="{3539F5BC-BD2E-E6E5-3083-4245484FE58D}"/>
              </a:ext>
            </a:extLst>
          </p:cNvPr>
          <p:cNvSpPr txBox="1"/>
          <p:nvPr/>
        </p:nvSpPr>
        <p:spPr>
          <a:xfrm rot="10800000" flipV="1">
            <a:off x="1893405" y="4511439"/>
            <a:ext cx="5496338" cy="307777"/>
          </a:xfrm>
          <a:prstGeom prst="rect">
            <a:avLst/>
          </a:prstGeom>
          <a:noFill/>
          <a:ln w="12700">
            <a:noFill/>
          </a:ln>
        </p:spPr>
        <p:txBody>
          <a:bodyPr wrap="square" rtlCol="0">
            <a:spAutoFit/>
          </a:bodyPr>
          <a:lstStyle/>
          <a:p>
            <a:pPr algn="ctr"/>
            <a:r>
              <a:rPr lang="en-US" sz="1400" dirty="0">
                <a:latin typeface="Gill Sans" panose="020B0502020104020203" pitchFamily="34" charset="-79"/>
                <a:cs typeface="Gill Sans" panose="020B0502020104020203" pitchFamily="34" charset="-79"/>
              </a:rPr>
              <a:t>There are algorithms for identifying the most discriminatory branching.</a:t>
            </a:r>
          </a:p>
        </p:txBody>
      </p:sp>
    </p:spTree>
    <p:extLst>
      <p:ext uri="{BB962C8B-B14F-4D97-AF65-F5344CB8AC3E}">
        <p14:creationId xmlns:p14="http://schemas.microsoft.com/office/powerpoint/2010/main" val="17221160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Random Forest: wisdom of the trees</a:t>
            </a:r>
          </a:p>
        </p:txBody>
      </p:sp>
      <p:sp>
        <p:nvSpPr>
          <p:cNvPr id="3" name="Content Placeholder 2"/>
          <p:cNvSpPr>
            <a:spLocks noGrp="1"/>
          </p:cNvSpPr>
          <p:nvPr>
            <p:ph idx="1"/>
          </p:nvPr>
        </p:nvSpPr>
        <p:spPr>
          <a:xfrm>
            <a:off x="457200" y="804808"/>
            <a:ext cx="8229600" cy="1286007"/>
          </a:xfrm>
        </p:spPr>
        <p:txBody>
          <a:bodyPr/>
          <a:lstStyle/>
          <a:p>
            <a:pPr marL="342900" indent="-342900">
              <a:buFont typeface="Arial" panose="020B0604020202020204" pitchFamily="34" charset="0"/>
              <a:buChar char="•"/>
            </a:pPr>
            <a:r>
              <a:rPr lang="en-US" dirty="0"/>
              <a:t>Random forest = collection of decision trees</a:t>
            </a:r>
          </a:p>
          <a:p>
            <a:pPr marL="342900" indent="-342900">
              <a:buFont typeface="Arial" panose="020B0604020202020204" pitchFamily="34" charset="0"/>
              <a:buChar char="•"/>
            </a:pPr>
            <a:r>
              <a:rPr lang="en-US" dirty="0"/>
              <a:t>Each tree randomly gets different subsets of data and features.</a:t>
            </a:r>
          </a:p>
          <a:p>
            <a:pPr marL="342900" indent="-342900">
              <a:buFont typeface="Arial" panose="020B0604020202020204" pitchFamily="34" charset="0"/>
              <a:buChar char="•"/>
            </a:pPr>
            <a:r>
              <a:rPr lang="en-US" dirty="0"/>
              <a:t>Final output by popular vote (classification), or mean (regression).</a:t>
            </a:r>
          </a:p>
        </p:txBody>
      </p:sp>
    </p:spTree>
    <p:extLst>
      <p:ext uri="{BB962C8B-B14F-4D97-AF65-F5344CB8AC3E}">
        <p14:creationId xmlns:p14="http://schemas.microsoft.com/office/powerpoint/2010/main" val="2357577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1E107E-7EBE-3734-9765-8067722005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79C769-5A89-77BD-3B51-80A66943446E}"/>
              </a:ext>
            </a:extLst>
          </p:cNvPr>
          <p:cNvSpPr>
            <a:spLocks noGrp="1"/>
          </p:cNvSpPr>
          <p:nvPr>
            <p:ph type="title"/>
          </p:nvPr>
        </p:nvSpPr>
        <p:spPr/>
        <p:txBody>
          <a:bodyPr>
            <a:normAutofit fontScale="90000"/>
          </a:bodyPr>
          <a:lstStyle/>
          <a:p>
            <a:r>
              <a:rPr lang="en-US" dirty="0"/>
              <a:t>Random Forest: wisdom of the trees</a:t>
            </a:r>
          </a:p>
        </p:txBody>
      </p:sp>
      <p:sp>
        <p:nvSpPr>
          <p:cNvPr id="3" name="Content Placeholder 2">
            <a:extLst>
              <a:ext uri="{FF2B5EF4-FFF2-40B4-BE49-F238E27FC236}">
                <a16:creationId xmlns:a16="http://schemas.microsoft.com/office/drawing/2014/main" id="{D6FAD65E-6B36-FEE0-7BFB-C66A4582930D}"/>
              </a:ext>
            </a:extLst>
          </p:cNvPr>
          <p:cNvSpPr>
            <a:spLocks noGrp="1"/>
          </p:cNvSpPr>
          <p:nvPr>
            <p:ph idx="1"/>
          </p:nvPr>
        </p:nvSpPr>
        <p:spPr>
          <a:xfrm>
            <a:off x="457200" y="804808"/>
            <a:ext cx="8229600" cy="1286007"/>
          </a:xfrm>
        </p:spPr>
        <p:txBody>
          <a:bodyPr/>
          <a:lstStyle/>
          <a:p>
            <a:pPr marL="342900" indent="-342900">
              <a:buFont typeface="Arial" panose="020B0604020202020204" pitchFamily="34" charset="0"/>
              <a:buChar char="•"/>
            </a:pPr>
            <a:r>
              <a:rPr lang="en-US" dirty="0"/>
              <a:t>Random forest = collection of decision trees</a:t>
            </a:r>
          </a:p>
          <a:p>
            <a:pPr marL="342900" indent="-342900">
              <a:buFont typeface="Arial" panose="020B0604020202020204" pitchFamily="34" charset="0"/>
              <a:buChar char="•"/>
            </a:pPr>
            <a:r>
              <a:rPr lang="en-US" dirty="0"/>
              <a:t>Each tree randomly gets different subsets of data and features.</a:t>
            </a:r>
          </a:p>
          <a:p>
            <a:pPr marL="342900" indent="-342900">
              <a:buFont typeface="Arial" panose="020B0604020202020204" pitchFamily="34" charset="0"/>
              <a:buChar char="•"/>
            </a:pPr>
            <a:r>
              <a:rPr lang="en-US" dirty="0"/>
              <a:t>Final output by popular vote (classification), or mean (regression).</a:t>
            </a:r>
          </a:p>
        </p:txBody>
      </p:sp>
      <p:graphicFrame>
        <p:nvGraphicFramePr>
          <p:cNvPr id="4" name="Table 3">
            <a:extLst>
              <a:ext uri="{FF2B5EF4-FFF2-40B4-BE49-F238E27FC236}">
                <a16:creationId xmlns:a16="http://schemas.microsoft.com/office/drawing/2014/main" id="{0BA8B0ED-116F-A3EB-8EB3-E79347493D1A}"/>
              </a:ext>
            </a:extLst>
          </p:cNvPr>
          <p:cNvGraphicFramePr>
            <a:graphicFrameLocks noGrp="1"/>
          </p:cNvGraphicFramePr>
          <p:nvPr/>
        </p:nvGraphicFramePr>
        <p:xfrm>
          <a:off x="1184413" y="2245957"/>
          <a:ext cx="3008243" cy="2438400"/>
        </p:xfrm>
        <a:graphic>
          <a:graphicData uri="http://schemas.openxmlformats.org/drawingml/2006/table">
            <a:tbl>
              <a:tblPr firstRow="1" bandRow="1">
                <a:tableStyleId>{5C22544A-7EE6-4342-B048-85BDC9FD1C3A}</a:tableStyleId>
              </a:tblPr>
              <a:tblGrid>
                <a:gridCol w="314739">
                  <a:extLst>
                    <a:ext uri="{9D8B030D-6E8A-4147-A177-3AD203B41FA5}">
                      <a16:colId xmlns:a16="http://schemas.microsoft.com/office/drawing/2014/main" val="1090024638"/>
                    </a:ext>
                  </a:extLst>
                </a:gridCol>
                <a:gridCol w="626165">
                  <a:extLst>
                    <a:ext uri="{9D8B030D-6E8A-4147-A177-3AD203B41FA5}">
                      <a16:colId xmlns:a16="http://schemas.microsoft.com/office/drawing/2014/main" val="3907953868"/>
                    </a:ext>
                  </a:extLst>
                </a:gridCol>
                <a:gridCol w="675861">
                  <a:extLst>
                    <a:ext uri="{9D8B030D-6E8A-4147-A177-3AD203B41FA5}">
                      <a16:colId xmlns:a16="http://schemas.microsoft.com/office/drawing/2014/main" val="1490795115"/>
                    </a:ext>
                  </a:extLst>
                </a:gridCol>
                <a:gridCol w="725556">
                  <a:extLst>
                    <a:ext uri="{9D8B030D-6E8A-4147-A177-3AD203B41FA5}">
                      <a16:colId xmlns:a16="http://schemas.microsoft.com/office/drawing/2014/main" val="3134360544"/>
                    </a:ext>
                  </a:extLst>
                </a:gridCol>
                <a:gridCol w="665922">
                  <a:extLst>
                    <a:ext uri="{9D8B030D-6E8A-4147-A177-3AD203B41FA5}">
                      <a16:colId xmlns:a16="http://schemas.microsoft.com/office/drawing/2014/main" val="3774646782"/>
                    </a:ext>
                  </a:extLst>
                </a:gridCol>
              </a:tblGrid>
              <a:tr h="223081">
                <a:tc>
                  <a:txBody>
                    <a:bodyPr/>
                    <a:lstStyle/>
                    <a:p>
                      <a:r>
                        <a:rPr lang="en-US" sz="1000" dirty="0"/>
                        <a:t>n</a:t>
                      </a:r>
                    </a:p>
                  </a:txBody>
                  <a:tcPr/>
                </a:tc>
                <a:tc>
                  <a:txBody>
                    <a:bodyPr/>
                    <a:lstStyle/>
                    <a:p>
                      <a:r>
                        <a:rPr lang="en-US" sz="1000" dirty="0" err="1"/>
                        <a:t>elev</a:t>
                      </a:r>
                      <a:endParaRPr lang="en-US" sz="1000" dirty="0"/>
                    </a:p>
                  </a:txBody>
                  <a:tcPr/>
                </a:tc>
                <a:tc>
                  <a:txBody>
                    <a:bodyPr/>
                    <a:lstStyle/>
                    <a:p>
                      <a:r>
                        <a:rPr lang="en-US" sz="1000" dirty="0" err="1"/>
                        <a:t>cprof</a:t>
                      </a:r>
                      <a:endParaRPr lang="en-US" sz="1000" dirty="0"/>
                    </a:p>
                  </a:txBody>
                  <a:tcPr/>
                </a:tc>
                <a:tc>
                  <a:txBody>
                    <a:bodyPr/>
                    <a:lstStyle/>
                    <a:p>
                      <a:r>
                        <a:rPr lang="en-US" sz="1000" dirty="0"/>
                        <a:t>slope</a:t>
                      </a:r>
                    </a:p>
                  </a:txBody>
                  <a:tcPr/>
                </a:tc>
                <a:tc>
                  <a:txBody>
                    <a:bodyPr/>
                    <a:lstStyle/>
                    <a:p>
                      <a:r>
                        <a:rPr lang="en-US" sz="1000" dirty="0"/>
                        <a:t>area</a:t>
                      </a:r>
                    </a:p>
                  </a:txBody>
                  <a:tcPr/>
                </a:tc>
                <a:extLst>
                  <a:ext uri="{0D108BD9-81ED-4DB2-BD59-A6C34878D82A}">
                    <a16:rowId xmlns:a16="http://schemas.microsoft.com/office/drawing/2014/main" val="2319468285"/>
                  </a:ext>
                </a:extLst>
              </a:tr>
              <a:tr h="223081">
                <a:tc>
                  <a:txBody>
                    <a:bodyPr/>
                    <a:lstStyle/>
                    <a:p>
                      <a:r>
                        <a:rPr lang="en-US" sz="1000" dirty="0"/>
                        <a:t>1</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3335128746"/>
                  </a:ext>
                </a:extLst>
              </a:tr>
              <a:tr h="223081">
                <a:tc>
                  <a:txBody>
                    <a:bodyPr/>
                    <a:lstStyle/>
                    <a:p>
                      <a:r>
                        <a:rPr lang="en-US" sz="1000" dirty="0"/>
                        <a:t>2</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4224938349"/>
                  </a:ext>
                </a:extLst>
              </a:tr>
              <a:tr h="223081">
                <a:tc>
                  <a:txBody>
                    <a:bodyPr/>
                    <a:lstStyle/>
                    <a:p>
                      <a:r>
                        <a:rPr lang="en-US" sz="1000" dirty="0"/>
                        <a:t>3</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120043766"/>
                  </a:ext>
                </a:extLst>
              </a:tr>
              <a:tr h="223081">
                <a:tc>
                  <a:txBody>
                    <a:bodyPr/>
                    <a:lstStyle/>
                    <a:p>
                      <a:r>
                        <a:rPr lang="en-US" sz="1000" dirty="0"/>
                        <a:t>4</a:t>
                      </a:r>
                    </a:p>
                  </a:txBody>
                  <a:tcPr/>
                </a:tc>
                <a:tc>
                  <a:txBody>
                    <a:bodyPr/>
                    <a:lstStyle/>
                    <a:p>
                      <a:endParaRPr lang="en-US" sz="1000" dirty="0"/>
                    </a:p>
                  </a:txBody>
                  <a:tcPr/>
                </a:tc>
                <a:tc>
                  <a:txBody>
                    <a:bodyPr/>
                    <a:lstStyle/>
                    <a:p>
                      <a:endParaRPr lang="en-US" sz="1000" dirty="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235888545"/>
                  </a:ext>
                </a:extLst>
              </a:tr>
              <a:tr h="223081">
                <a:tc>
                  <a:txBody>
                    <a:bodyPr/>
                    <a:lstStyle/>
                    <a:p>
                      <a:r>
                        <a:rPr lang="en-US" sz="1000" dirty="0"/>
                        <a:t>5</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dirty="0"/>
                    </a:p>
                  </a:txBody>
                  <a:tcPr/>
                </a:tc>
                <a:extLst>
                  <a:ext uri="{0D108BD9-81ED-4DB2-BD59-A6C34878D82A}">
                    <a16:rowId xmlns:a16="http://schemas.microsoft.com/office/drawing/2014/main" val="494521895"/>
                  </a:ext>
                </a:extLst>
              </a:tr>
              <a:tr h="223081">
                <a:tc>
                  <a:txBody>
                    <a:bodyPr/>
                    <a:lstStyle/>
                    <a:p>
                      <a:r>
                        <a:rPr lang="en-US" sz="1000" dirty="0"/>
                        <a:t>6</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2455304873"/>
                  </a:ext>
                </a:extLst>
              </a:tr>
              <a:tr h="223081">
                <a:tc>
                  <a:txBody>
                    <a:bodyPr/>
                    <a:lstStyle/>
                    <a:p>
                      <a:r>
                        <a:rPr lang="en-US" sz="1000" dirty="0"/>
                        <a:t>7</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629221247"/>
                  </a:ext>
                </a:extLst>
              </a:tr>
              <a:tr h="223081">
                <a:tc>
                  <a:txBody>
                    <a:bodyPr/>
                    <a:lstStyle/>
                    <a:p>
                      <a:r>
                        <a:rPr lang="en-US" sz="1000" dirty="0"/>
                        <a:t>8</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1871762402"/>
                  </a:ext>
                </a:extLst>
              </a:tr>
              <a:tr h="223081">
                <a:tc>
                  <a:txBody>
                    <a:bodyPr/>
                    <a:lstStyle/>
                    <a:p>
                      <a:r>
                        <a:rPr lang="en-US" sz="1000" dirty="0"/>
                        <a:t>9</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3989489192"/>
                  </a:ext>
                </a:extLst>
              </a:tr>
            </a:tbl>
          </a:graphicData>
        </a:graphic>
      </p:graphicFrame>
      <p:sp>
        <p:nvSpPr>
          <p:cNvPr id="10" name="TextBox 9">
            <a:extLst>
              <a:ext uri="{FF2B5EF4-FFF2-40B4-BE49-F238E27FC236}">
                <a16:creationId xmlns:a16="http://schemas.microsoft.com/office/drawing/2014/main" id="{C0CD0135-E001-D5B8-122C-FF6AB5297755}"/>
              </a:ext>
            </a:extLst>
          </p:cNvPr>
          <p:cNvSpPr txBox="1"/>
          <p:nvPr/>
        </p:nvSpPr>
        <p:spPr>
          <a:xfrm>
            <a:off x="4681330" y="2531994"/>
            <a:ext cx="1898374" cy="1815882"/>
          </a:xfrm>
          <a:prstGeom prst="rect">
            <a:avLst/>
          </a:prstGeom>
          <a:noFill/>
        </p:spPr>
        <p:txBody>
          <a:bodyPr wrap="square" rtlCol="0">
            <a:spAutoFit/>
          </a:bodyPr>
          <a:lstStyle/>
          <a:p>
            <a:r>
              <a:rPr lang="en-US" sz="1400" dirty="0">
                <a:latin typeface="Gill Sans" panose="020B0502020104020203" pitchFamily="34" charset="-79"/>
                <a:cs typeface="Gill Sans" panose="020B0502020104020203" pitchFamily="34" charset="-79"/>
              </a:rPr>
              <a:t>Data distribution:</a:t>
            </a:r>
          </a:p>
          <a:p>
            <a:r>
              <a:rPr lang="en-US" sz="1400" dirty="0">
                <a:latin typeface="Gill Sans" panose="020B0502020104020203" pitchFamily="34" charset="-79"/>
                <a:cs typeface="Gill Sans" panose="020B0502020104020203" pitchFamily="34" charset="-79"/>
              </a:rPr>
              <a:t> </a:t>
            </a:r>
          </a:p>
          <a:p>
            <a:r>
              <a:rPr lang="en-US" sz="1400" dirty="0">
                <a:solidFill>
                  <a:schemeClr val="accent2"/>
                </a:solidFill>
                <a:latin typeface="Gill Sans" panose="020B0502020104020203" pitchFamily="34" charset="-79"/>
                <a:cs typeface="Gill Sans" panose="020B0502020104020203" pitchFamily="34" charset="-79"/>
              </a:rPr>
              <a:t>Decision tree 1</a:t>
            </a:r>
          </a:p>
          <a:p>
            <a:r>
              <a:rPr lang="en-US" sz="1400" dirty="0">
                <a:solidFill>
                  <a:srgbClr val="00B050"/>
                </a:solidFill>
                <a:latin typeface="Gill Sans" panose="020B0502020104020203" pitchFamily="34" charset="-79"/>
                <a:cs typeface="Gill Sans" panose="020B0502020104020203" pitchFamily="34" charset="-79"/>
              </a:rPr>
              <a:t>Decision tree 2</a:t>
            </a:r>
          </a:p>
          <a:p>
            <a:r>
              <a:rPr lang="en-US" sz="1400" dirty="0">
                <a:solidFill>
                  <a:srgbClr val="7030A0"/>
                </a:solidFill>
                <a:latin typeface="Gill Sans" panose="020B0502020104020203" pitchFamily="34" charset="-79"/>
                <a:cs typeface="Gill Sans" panose="020B0502020104020203" pitchFamily="34" charset="-79"/>
              </a:rPr>
              <a:t>Decision tree 3</a:t>
            </a:r>
          </a:p>
          <a:p>
            <a:r>
              <a:rPr lang="en-US" sz="1400" dirty="0">
                <a:latin typeface="Gill Sans" panose="020B0502020104020203" pitchFamily="34" charset="-79"/>
                <a:cs typeface="Gill Sans" panose="020B0502020104020203" pitchFamily="34" charset="-79"/>
              </a:rPr>
              <a:t>.</a:t>
            </a:r>
          </a:p>
          <a:p>
            <a:r>
              <a:rPr lang="en-US" sz="1400" dirty="0">
                <a:latin typeface="Gill Sans" panose="020B0502020104020203" pitchFamily="34" charset="-79"/>
                <a:cs typeface="Gill Sans" panose="020B0502020104020203" pitchFamily="34" charset="-79"/>
              </a:rPr>
              <a:t>.</a:t>
            </a:r>
          </a:p>
          <a:p>
            <a:r>
              <a:rPr lang="en-US" sz="1400" dirty="0">
                <a:latin typeface="Gill Sans" panose="020B0502020104020203" pitchFamily="34" charset="-79"/>
                <a:cs typeface="Gill Sans" panose="020B0502020104020203" pitchFamily="34" charset="-79"/>
              </a:rPr>
              <a:t>.</a:t>
            </a:r>
          </a:p>
        </p:txBody>
      </p:sp>
      <p:sp>
        <p:nvSpPr>
          <p:cNvPr id="8" name="Rectangle 7">
            <a:extLst>
              <a:ext uri="{FF2B5EF4-FFF2-40B4-BE49-F238E27FC236}">
                <a16:creationId xmlns:a16="http://schemas.microsoft.com/office/drawing/2014/main" id="{C8C4A6F6-FF29-3B3E-DD8D-0DAA39AFC122}"/>
              </a:ext>
            </a:extLst>
          </p:cNvPr>
          <p:cNvSpPr/>
          <p:nvPr/>
        </p:nvSpPr>
        <p:spPr>
          <a:xfrm>
            <a:off x="4681330" y="2903220"/>
            <a:ext cx="1605170" cy="144465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69929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CB3FB-D18A-4359-33FF-F64F14D2F7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37A5D1-EBBD-2C81-7F75-F26C6FA2C75D}"/>
              </a:ext>
            </a:extLst>
          </p:cNvPr>
          <p:cNvSpPr>
            <a:spLocks noGrp="1"/>
          </p:cNvSpPr>
          <p:nvPr>
            <p:ph type="title"/>
          </p:nvPr>
        </p:nvSpPr>
        <p:spPr/>
        <p:txBody>
          <a:bodyPr>
            <a:normAutofit fontScale="90000"/>
          </a:bodyPr>
          <a:lstStyle/>
          <a:p>
            <a:r>
              <a:rPr lang="en-US" dirty="0"/>
              <a:t>Random Forest: wisdom of the trees</a:t>
            </a:r>
          </a:p>
        </p:txBody>
      </p:sp>
      <p:sp>
        <p:nvSpPr>
          <p:cNvPr id="3" name="Content Placeholder 2">
            <a:extLst>
              <a:ext uri="{FF2B5EF4-FFF2-40B4-BE49-F238E27FC236}">
                <a16:creationId xmlns:a16="http://schemas.microsoft.com/office/drawing/2014/main" id="{A898F2F4-2A06-F26B-5624-9E014B778B38}"/>
              </a:ext>
            </a:extLst>
          </p:cNvPr>
          <p:cNvSpPr>
            <a:spLocks noGrp="1"/>
          </p:cNvSpPr>
          <p:nvPr>
            <p:ph idx="1"/>
          </p:nvPr>
        </p:nvSpPr>
        <p:spPr>
          <a:xfrm>
            <a:off x="457200" y="804808"/>
            <a:ext cx="8229600" cy="1286007"/>
          </a:xfrm>
        </p:spPr>
        <p:txBody>
          <a:bodyPr/>
          <a:lstStyle/>
          <a:p>
            <a:pPr marL="342900" indent="-342900">
              <a:buFont typeface="Arial" panose="020B0604020202020204" pitchFamily="34" charset="0"/>
              <a:buChar char="•"/>
            </a:pPr>
            <a:r>
              <a:rPr lang="en-US" dirty="0"/>
              <a:t>Random forest = collection of decision trees</a:t>
            </a:r>
          </a:p>
          <a:p>
            <a:pPr marL="342900" indent="-342900">
              <a:buFont typeface="Arial" panose="020B0604020202020204" pitchFamily="34" charset="0"/>
              <a:buChar char="•"/>
            </a:pPr>
            <a:r>
              <a:rPr lang="en-US" dirty="0"/>
              <a:t>Each tree randomly gets different subsets of data and features.</a:t>
            </a:r>
          </a:p>
          <a:p>
            <a:pPr marL="342900" indent="-342900">
              <a:buFont typeface="Arial" panose="020B0604020202020204" pitchFamily="34" charset="0"/>
              <a:buChar char="•"/>
            </a:pPr>
            <a:r>
              <a:rPr lang="en-US" dirty="0"/>
              <a:t>Final output by popular vote (classification), or mean (regression).</a:t>
            </a:r>
          </a:p>
        </p:txBody>
      </p:sp>
      <p:graphicFrame>
        <p:nvGraphicFramePr>
          <p:cNvPr id="4" name="Table 3">
            <a:extLst>
              <a:ext uri="{FF2B5EF4-FFF2-40B4-BE49-F238E27FC236}">
                <a16:creationId xmlns:a16="http://schemas.microsoft.com/office/drawing/2014/main" id="{2E8913DC-56AA-FBC1-874B-71594327024C}"/>
              </a:ext>
            </a:extLst>
          </p:cNvPr>
          <p:cNvGraphicFramePr>
            <a:graphicFrameLocks noGrp="1"/>
          </p:cNvGraphicFramePr>
          <p:nvPr/>
        </p:nvGraphicFramePr>
        <p:xfrm>
          <a:off x="1184413" y="2245957"/>
          <a:ext cx="3008243" cy="2438400"/>
        </p:xfrm>
        <a:graphic>
          <a:graphicData uri="http://schemas.openxmlformats.org/drawingml/2006/table">
            <a:tbl>
              <a:tblPr firstRow="1" bandRow="1">
                <a:tableStyleId>{5C22544A-7EE6-4342-B048-85BDC9FD1C3A}</a:tableStyleId>
              </a:tblPr>
              <a:tblGrid>
                <a:gridCol w="314739">
                  <a:extLst>
                    <a:ext uri="{9D8B030D-6E8A-4147-A177-3AD203B41FA5}">
                      <a16:colId xmlns:a16="http://schemas.microsoft.com/office/drawing/2014/main" val="1090024638"/>
                    </a:ext>
                  </a:extLst>
                </a:gridCol>
                <a:gridCol w="626165">
                  <a:extLst>
                    <a:ext uri="{9D8B030D-6E8A-4147-A177-3AD203B41FA5}">
                      <a16:colId xmlns:a16="http://schemas.microsoft.com/office/drawing/2014/main" val="3907953868"/>
                    </a:ext>
                  </a:extLst>
                </a:gridCol>
                <a:gridCol w="675861">
                  <a:extLst>
                    <a:ext uri="{9D8B030D-6E8A-4147-A177-3AD203B41FA5}">
                      <a16:colId xmlns:a16="http://schemas.microsoft.com/office/drawing/2014/main" val="1490795115"/>
                    </a:ext>
                  </a:extLst>
                </a:gridCol>
                <a:gridCol w="725556">
                  <a:extLst>
                    <a:ext uri="{9D8B030D-6E8A-4147-A177-3AD203B41FA5}">
                      <a16:colId xmlns:a16="http://schemas.microsoft.com/office/drawing/2014/main" val="3134360544"/>
                    </a:ext>
                  </a:extLst>
                </a:gridCol>
                <a:gridCol w="665922">
                  <a:extLst>
                    <a:ext uri="{9D8B030D-6E8A-4147-A177-3AD203B41FA5}">
                      <a16:colId xmlns:a16="http://schemas.microsoft.com/office/drawing/2014/main" val="3774646782"/>
                    </a:ext>
                  </a:extLst>
                </a:gridCol>
              </a:tblGrid>
              <a:tr h="223081">
                <a:tc>
                  <a:txBody>
                    <a:bodyPr/>
                    <a:lstStyle/>
                    <a:p>
                      <a:r>
                        <a:rPr lang="en-US" sz="1000" dirty="0"/>
                        <a:t>n</a:t>
                      </a:r>
                    </a:p>
                  </a:txBody>
                  <a:tcPr/>
                </a:tc>
                <a:tc>
                  <a:txBody>
                    <a:bodyPr/>
                    <a:lstStyle/>
                    <a:p>
                      <a:r>
                        <a:rPr lang="en-US" sz="1000" dirty="0" err="1"/>
                        <a:t>elev</a:t>
                      </a:r>
                      <a:endParaRPr lang="en-US" sz="1000" dirty="0"/>
                    </a:p>
                  </a:txBody>
                  <a:tcPr/>
                </a:tc>
                <a:tc>
                  <a:txBody>
                    <a:bodyPr/>
                    <a:lstStyle/>
                    <a:p>
                      <a:r>
                        <a:rPr lang="en-US" sz="1000" dirty="0" err="1"/>
                        <a:t>cprof</a:t>
                      </a:r>
                      <a:endParaRPr lang="en-US" sz="1000" dirty="0"/>
                    </a:p>
                  </a:txBody>
                  <a:tcPr/>
                </a:tc>
                <a:tc>
                  <a:txBody>
                    <a:bodyPr/>
                    <a:lstStyle/>
                    <a:p>
                      <a:r>
                        <a:rPr lang="en-US" sz="1000" dirty="0"/>
                        <a:t>slope</a:t>
                      </a:r>
                    </a:p>
                  </a:txBody>
                  <a:tcPr/>
                </a:tc>
                <a:tc>
                  <a:txBody>
                    <a:bodyPr/>
                    <a:lstStyle/>
                    <a:p>
                      <a:r>
                        <a:rPr lang="en-US" sz="1000" dirty="0"/>
                        <a:t>area</a:t>
                      </a:r>
                    </a:p>
                  </a:txBody>
                  <a:tcPr/>
                </a:tc>
                <a:extLst>
                  <a:ext uri="{0D108BD9-81ED-4DB2-BD59-A6C34878D82A}">
                    <a16:rowId xmlns:a16="http://schemas.microsoft.com/office/drawing/2014/main" val="2319468285"/>
                  </a:ext>
                </a:extLst>
              </a:tr>
              <a:tr h="223081">
                <a:tc>
                  <a:txBody>
                    <a:bodyPr/>
                    <a:lstStyle/>
                    <a:p>
                      <a:r>
                        <a:rPr lang="en-US" sz="1000" dirty="0"/>
                        <a:t>1</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3335128746"/>
                  </a:ext>
                </a:extLst>
              </a:tr>
              <a:tr h="223081">
                <a:tc>
                  <a:txBody>
                    <a:bodyPr/>
                    <a:lstStyle/>
                    <a:p>
                      <a:r>
                        <a:rPr lang="en-US" sz="1000" dirty="0"/>
                        <a:t>2</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4224938349"/>
                  </a:ext>
                </a:extLst>
              </a:tr>
              <a:tr h="223081">
                <a:tc>
                  <a:txBody>
                    <a:bodyPr/>
                    <a:lstStyle/>
                    <a:p>
                      <a:r>
                        <a:rPr lang="en-US" sz="1000" dirty="0"/>
                        <a:t>3</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120043766"/>
                  </a:ext>
                </a:extLst>
              </a:tr>
              <a:tr h="223081">
                <a:tc>
                  <a:txBody>
                    <a:bodyPr/>
                    <a:lstStyle/>
                    <a:p>
                      <a:r>
                        <a:rPr lang="en-US" sz="1000" dirty="0"/>
                        <a:t>4</a:t>
                      </a:r>
                    </a:p>
                  </a:txBody>
                  <a:tcPr/>
                </a:tc>
                <a:tc>
                  <a:txBody>
                    <a:bodyPr/>
                    <a:lstStyle/>
                    <a:p>
                      <a:endParaRPr lang="en-US" sz="1000" dirty="0"/>
                    </a:p>
                  </a:txBody>
                  <a:tcPr/>
                </a:tc>
                <a:tc>
                  <a:txBody>
                    <a:bodyPr/>
                    <a:lstStyle/>
                    <a:p>
                      <a:endParaRPr lang="en-US" sz="1000" dirty="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235888545"/>
                  </a:ext>
                </a:extLst>
              </a:tr>
              <a:tr h="223081">
                <a:tc>
                  <a:txBody>
                    <a:bodyPr/>
                    <a:lstStyle/>
                    <a:p>
                      <a:r>
                        <a:rPr lang="en-US" sz="1000" dirty="0"/>
                        <a:t>5</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dirty="0"/>
                    </a:p>
                  </a:txBody>
                  <a:tcPr/>
                </a:tc>
                <a:extLst>
                  <a:ext uri="{0D108BD9-81ED-4DB2-BD59-A6C34878D82A}">
                    <a16:rowId xmlns:a16="http://schemas.microsoft.com/office/drawing/2014/main" val="494521895"/>
                  </a:ext>
                </a:extLst>
              </a:tr>
              <a:tr h="223081">
                <a:tc>
                  <a:txBody>
                    <a:bodyPr/>
                    <a:lstStyle/>
                    <a:p>
                      <a:r>
                        <a:rPr lang="en-US" sz="1000" dirty="0"/>
                        <a:t>6</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2455304873"/>
                  </a:ext>
                </a:extLst>
              </a:tr>
              <a:tr h="223081">
                <a:tc>
                  <a:txBody>
                    <a:bodyPr/>
                    <a:lstStyle/>
                    <a:p>
                      <a:r>
                        <a:rPr lang="en-US" sz="1000" dirty="0"/>
                        <a:t>7</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629221247"/>
                  </a:ext>
                </a:extLst>
              </a:tr>
              <a:tr h="223081">
                <a:tc>
                  <a:txBody>
                    <a:bodyPr/>
                    <a:lstStyle/>
                    <a:p>
                      <a:r>
                        <a:rPr lang="en-US" sz="1000" dirty="0"/>
                        <a:t>8</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1871762402"/>
                  </a:ext>
                </a:extLst>
              </a:tr>
              <a:tr h="223081">
                <a:tc>
                  <a:txBody>
                    <a:bodyPr/>
                    <a:lstStyle/>
                    <a:p>
                      <a:r>
                        <a:rPr lang="en-US" sz="1000" dirty="0"/>
                        <a:t>9</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3989489192"/>
                  </a:ext>
                </a:extLst>
              </a:tr>
            </a:tbl>
          </a:graphicData>
        </a:graphic>
      </p:graphicFrame>
      <p:sp>
        <p:nvSpPr>
          <p:cNvPr id="6" name="Rectangle 5">
            <a:extLst>
              <a:ext uri="{FF2B5EF4-FFF2-40B4-BE49-F238E27FC236}">
                <a16:creationId xmlns:a16="http://schemas.microsoft.com/office/drawing/2014/main" id="{B3A2AFC6-C67C-CC97-2D5A-6418686BD460}"/>
              </a:ext>
            </a:extLst>
          </p:cNvPr>
          <p:cNvSpPr/>
          <p:nvPr/>
        </p:nvSpPr>
        <p:spPr>
          <a:xfrm>
            <a:off x="2791238" y="2499119"/>
            <a:ext cx="1401418" cy="1063487"/>
          </a:xfrm>
          <a:prstGeom prst="rect">
            <a:avLst/>
          </a:prstGeom>
          <a:solidFill>
            <a:srgbClr val="C00000">
              <a:alpha val="5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023F0DA7-1902-8AE0-19FB-EDEAC3AEC6F2}"/>
              </a:ext>
            </a:extLst>
          </p:cNvPr>
          <p:cNvSpPr txBox="1"/>
          <p:nvPr/>
        </p:nvSpPr>
        <p:spPr>
          <a:xfrm>
            <a:off x="4681330" y="2531994"/>
            <a:ext cx="1898374" cy="1815882"/>
          </a:xfrm>
          <a:prstGeom prst="rect">
            <a:avLst/>
          </a:prstGeom>
          <a:noFill/>
        </p:spPr>
        <p:txBody>
          <a:bodyPr wrap="square" rtlCol="0">
            <a:spAutoFit/>
          </a:bodyPr>
          <a:lstStyle/>
          <a:p>
            <a:r>
              <a:rPr lang="en-US" sz="1400" dirty="0">
                <a:latin typeface="Gill Sans" panose="020B0502020104020203" pitchFamily="34" charset="-79"/>
                <a:cs typeface="Gill Sans" panose="020B0502020104020203" pitchFamily="34" charset="-79"/>
              </a:rPr>
              <a:t>Data distribution:</a:t>
            </a:r>
          </a:p>
          <a:p>
            <a:r>
              <a:rPr lang="en-US" sz="1400" dirty="0">
                <a:latin typeface="Gill Sans" panose="020B0502020104020203" pitchFamily="34" charset="-79"/>
                <a:cs typeface="Gill Sans" panose="020B0502020104020203" pitchFamily="34" charset="-79"/>
              </a:rPr>
              <a:t> </a:t>
            </a:r>
          </a:p>
          <a:p>
            <a:r>
              <a:rPr lang="en-US" sz="1400" dirty="0">
                <a:solidFill>
                  <a:schemeClr val="accent2"/>
                </a:solidFill>
                <a:latin typeface="Gill Sans" panose="020B0502020104020203" pitchFamily="34" charset="-79"/>
                <a:cs typeface="Gill Sans" panose="020B0502020104020203" pitchFamily="34" charset="-79"/>
              </a:rPr>
              <a:t>Decision tree 1</a:t>
            </a:r>
          </a:p>
          <a:p>
            <a:r>
              <a:rPr lang="en-US" sz="1400" dirty="0">
                <a:solidFill>
                  <a:srgbClr val="00B050"/>
                </a:solidFill>
                <a:latin typeface="Gill Sans" panose="020B0502020104020203" pitchFamily="34" charset="-79"/>
                <a:cs typeface="Gill Sans" panose="020B0502020104020203" pitchFamily="34" charset="-79"/>
              </a:rPr>
              <a:t>Decision tree 2</a:t>
            </a:r>
          </a:p>
          <a:p>
            <a:r>
              <a:rPr lang="en-US" sz="1400" dirty="0">
                <a:solidFill>
                  <a:srgbClr val="7030A0"/>
                </a:solidFill>
                <a:latin typeface="Gill Sans" panose="020B0502020104020203" pitchFamily="34" charset="-79"/>
                <a:cs typeface="Gill Sans" panose="020B0502020104020203" pitchFamily="34" charset="-79"/>
              </a:rPr>
              <a:t>Decision tree 3</a:t>
            </a:r>
          </a:p>
          <a:p>
            <a:r>
              <a:rPr lang="en-US" sz="1400" dirty="0">
                <a:latin typeface="Gill Sans" panose="020B0502020104020203" pitchFamily="34" charset="-79"/>
                <a:cs typeface="Gill Sans" panose="020B0502020104020203" pitchFamily="34" charset="-79"/>
              </a:rPr>
              <a:t>.</a:t>
            </a:r>
          </a:p>
          <a:p>
            <a:r>
              <a:rPr lang="en-US" sz="1400" dirty="0">
                <a:latin typeface="Gill Sans" panose="020B0502020104020203" pitchFamily="34" charset="-79"/>
                <a:cs typeface="Gill Sans" panose="020B0502020104020203" pitchFamily="34" charset="-79"/>
              </a:rPr>
              <a:t>.</a:t>
            </a:r>
          </a:p>
          <a:p>
            <a:r>
              <a:rPr lang="en-US" sz="1400" dirty="0">
                <a:latin typeface="Gill Sans" panose="020B0502020104020203" pitchFamily="34" charset="-79"/>
                <a:cs typeface="Gill Sans" panose="020B0502020104020203" pitchFamily="34" charset="-79"/>
              </a:rPr>
              <a:t>.</a:t>
            </a:r>
          </a:p>
        </p:txBody>
      </p:sp>
      <p:sp>
        <p:nvSpPr>
          <p:cNvPr id="8" name="Rectangle 7">
            <a:extLst>
              <a:ext uri="{FF2B5EF4-FFF2-40B4-BE49-F238E27FC236}">
                <a16:creationId xmlns:a16="http://schemas.microsoft.com/office/drawing/2014/main" id="{B8F62CDA-3EBD-9A41-5122-8C295D278598}"/>
              </a:ext>
            </a:extLst>
          </p:cNvPr>
          <p:cNvSpPr/>
          <p:nvPr/>
        </p:nvSpPr>
        <p:spPr>
          <a:xfrm>
            <a:off x="4676361" y="3239701"/>
            <a:ext cx="1605170" cy="144465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53F8CE12-12D7-36BF-41F6-783A8F7381A9}"/>
              </a:ext>
            </a:extLst>
          </p:cNvPr>
          <p:cNvGrpSpPr/>
          <p:nvPr/>
        </p:nvGrpSpPr>
        <p:grpSpPr>
          <a:xfrm>
            <a:off x="6579704" y="2506199"/>
            <a:ext cx="622248" cy="407599"/>
            <a:chOff x="2717453" y="1876625"/>
            <a:chExt cx="6357257" cy="3155640"/>
          </a:xfrm>
        </p:grpSpPr>
        <p:sp>
          <p:nvSpPr>
            <p:cNvPr id="21" name="TextBox 20">
              <a:extLst>
                <a:ext uri="{FF2B5EF4-FFF2-40B4-BE49-F238E27FC236}">
                  <a16:creationId xmlns:a16="http://schemas.microsoft.com/office/drawing/2014/main" id="{9E04B78A-802A-FCFE-16AF-EE85461CF862}"/>
                </a:ext>
              </a:extLst>
            </p:cNvPr>
            <p:cNvSpPr txBox="1"/>
            <p:nvPr/>
          </p:nvSpPr>
          <p:spPr>
            <a:xfrm>
              <a:off x="5665303" y="1876625"/>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2" name="TextBox 21">
              <a:extLst>
                <a:ext uri="{FF2B5EF4-FFF2-40B4-BE49-F238E27FC236}">
                  <a16:creationId xmlns:a16="http://schemas.microsoft.com/office/drawing/2014/main" id="{A1CE8562-04FD-F9E8-D253-0B30F6003267}"/>
                </a:ext>
              </a:extLst>
            </p:cNvPr>
            <p:cNvSpPr txBox="1"/>
            <p:nvPr/>
          </p:nvSpPr>
          <p:spPr>
            <a:xfrm>
              <a:off x="408470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3" name="TextBox 22">
              <a:extLst>
                <a:ext uri="{FF2B5EF4-FFF2-40B4-BE49-F238E27FC236}">
                  <a16:creationId xmlns:a16="http://schemas.microsoft.com/office/drawing/2014/main" id="{BEDA0AAD-FF44-0207-99D9-437969210971}"/>
                </a:ext>
              </a:extLst>
            </p:cNvPr>
            <p:cNvSpPr txBox="1"/>
            <p:nvPr/>
          </p:nvSpPr>
          <p:spPr>
            <a:xfrm>
              <a:off x="715447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4" name="TextBox 23">
              <a:extLst>
                <a:ext uri="{FF2B5EF4-FFF2-40B4-BE49-F238E27FC236}">
                  <a16:creationId xmlns:a16="http://schemas.microsoft.com/office/drawing/2014/main" id="{3F05014B-B22A-C33B-E97E-ED7883FBF15F}"/>
                </a:ext>
              </a:extLst>
            </p:cNvPr>
            <p:cNvSpPr txBox="1"/>
            <p:nvPr/>
          </p:nvSpPr>
          <p:spPr>
            <a:xfrm>
              <a:off x="2717453"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5" name="TextBox 24">
              <a:extLst>
                <a:ext uri="{FF2B5EF4-FFF2-40B4-BE49-F238E27FC236}">
                  <a16:creationId xmlns:a16="http://schemas.microsoft.com/office/drawing/2014/main" id="{D99281B3-6540-3659-C5C7-D303414A4DA7}"/>
                </a:ext>
              </a:extLst>
            </p:cNvPr>
            <p:cNvSpPr txBox="1"/>
            <p:nvPr/>
          </p:nvSpPr>
          <p:spPr>
            <a:xfrm>
              <a:off x="4750905"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6" name="TextBox 25">
              <a:extLst>
                <a:ext uri="{FF2B5EF4-FFF2-40B4-BE49-F238E27FC236}">
                  <a16:creationId xmlns:a16="http://schemas.microsoft.com/office/drawing/2014/main" id="{24A57F04-8640-B575-9610-95A7A22538BB}"/>
                </a:ext>
              </a:extLst>
            </p:cNvPr>
            <p:cNvSpPr txBox="1"/>
            <p:nvPr/>
          </p:nvSpPr>
          <p:spPr>
            <a:xfrm>
              <a:off x="6562286"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7" name="TextBox 26">
              <a:extLst>
                <a:ext uri="{FF2B5EF4-FFF2-40B4-BE49-F238E27FC236}">
                  <a16:creationId xmlns:a16="http://schemas.microsoft.com/office/drawing/2014/main" id="{FD27AFE5-A8EA-D660-1633-AC539CAC5470}"/>
                </a:ext>
              </a:extLst>
            </p:cNvPr>
            <p:cNvSpPr txBox="1"/>
            <p:nvPr/>
          </p:nvSpPr>
          <p:spPr>
            <a:xfrm>
              <a:off x="8160311"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cxnSp>
          <p:nvCxnSpPr>
            <p:cNvPr id="28" name="Straight Arrow Connector 27">
              <a:extLst>
                <a:ext uri="{FF2B5EF4-FFF2-40B4-BE49-F238E27FC236}">
                  <a16:creationId xmlns:a16="http://schemas.microsoft.com/office/drawing/2014/main" id="{FE410ACF-02DA-F03F-2999-0C6A49230F29}"/>
                </a:ext>
              </a:extLst>
            </p:cNvPr>
            <p:cNvCxnSpPr>
              <a:stCxn id="21" idx="2"/>
              <a:endCxn id="22" idx="0"/>
            </p:cNvCxnSpPr>
            <p:nvPr/>
          </p:nvCxnSpPr>
          <p:spPr>
            <a:xfrm flipH="1">
              <a:off x="4541901" y="2393569"/>
              <a:ext cx="1580604" cy="523729"/>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5D424415-1510-4DB3-9E8B-EDFD1917C9EB}"/>
                </a:ext>
              </a:extLst>
            </p:cNvPr>
            <p:cNvCxnSpPr>
              <a:cxnSpLocks/>
              <a:stCxn id="21" idx="2"/>
              <a:endCxn id="23" idx="0"/>
            </p:cNvCxnSpPr>
            <p:nvPr/>
          </p:nvCxnSpPr>
          <p:spPr>
            <a:xfrm>
              <a:off x="6122504" y="2393569"/>
              <a:ext cx="1489166" cy="523729"/>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2D8478E9-41FF-E898-3081-736ED0844C4C}"/>
                </a:ext>
              </a:extLst>
            </p:cNvPr>
            <p:cNvCxnSpPr>
              <a:cxnSpLocks/>
              <a:stCxn id="22" idx="2"/>
              <a:endCxn id="24" idx="0"/>
            </p:cNvCxnSpPr>
            <p:nvPr/>
          </p:nvCxnSpPr>
          <p:spPr>
            <a:xfrm flipH="1">
              <a:off x="3174654" y="3434242"/>
              <a:ext cx="1367247" cy="108107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2B93AD47-00E1-5FC7-BE41-7FE125C6969E}"/>
                </a:ext>
              </a:extLst>
            </p:cNvPr>
            <p:cNvCxnSpPr>
              <a:cxnSpLocks/>
              <a:stCxn id="22" idx="2"/>
              <a:endCxn id="25" idx="0"/>
            </p:cNvCxnSpPr>
            <p:nvPr/>
          </p:nvCxnSpPr>
          <p:spPr>
            <a:xfrm>
              <a:off x="4541901" y="3434242"/>
              <a:ext cx="666205" cy="108107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CA81F105-1D42-66F3-42FD-344E3AC5AC7E}"/>
                </a:ext>
              </a:extLst>
            </p:cNvPr>
            <p:cNvCxnSpPr>
              <a:cxnSpLocks/>
              <a:stCxn id="23" idx="2"/>
              <a:endCxn id="26" idx="0"/>
            </p:cNvCxnSpPr>
            <p:nvPr/>
          </p:nvCxnSpPr>
          <p:spPr>
            <a:xfrm flipH="1">
              <a:off x="7019487" y="3434242"/>
              <a:ext cx="592183" cy="108107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6CC23A0B-32EF-EF26-7D11-D88C9D15AB1E}"/>
                </a:ext>
              </a:extLst>
            </p:cNvPr>
            <p:cNvCxnSpPr>
              <a:cxnSpLocks/>
              <a:stCxn id="23" idx="2"/>
              <a:endCxn id="27" idx="0"/>
            </p:cNvCxnSpPr>
            <p:nvPr/>
          </p:nvCxnSpPr>
          <p:spPr>
            <a:xfrm>
              <a:off x="7611670" y="3434242"/>
              <a:ext cx="1005842" cy="1081079"/>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189322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192D8-0517-1AA8-A7FA-87440478356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BB710C-3844-8733-AC09-C007BF894744}"/>
              </a:ext>
            </a:extLst>
          </p:cNvPr>
          <p:cNvSpPr>
            <a:spLocks noGrp="1"/>
          </p:cNvSpPr>
          <p:nvPr>
            <p:ph type="title"/>
          </p:nvPr>
        </p:nvSpPr>
        <p:spPr/>
        <p:txBody>
          <a:bodyPr>
            <a:normAutofit fontScale="90000"/>
          </a:bodyPr>
          <a:lstStyle/>
          <a:p>
            <a:r>
              <a:rPr lang="en-US" dirty="0"/>
              <a:t>Random Forest: wisdom of the trees</a:t>
            </a:r>
          </a:p>
        </p:txBody>
      </p:sp>
      <p:sp>
        <p:nvSpPr>
          <p:cNvPr id="3" name="Content Placeholder 2">
            <a:extLst>
              <a:ext uri="{FF2B5EF4-FFF2-40B4-BE49-F238E27FC236}">
                <a16:creationId xmlns:a16="http://schemas.microsoft.com/office/drawing/2014/main" id="{A775A08D-628E-E382-8346-B7FD128756F3}"/>
              </a:ext>
            </a:extLst>
          </p:cNvPr>
          <p:cNvSpPr>
            <a:spLocks noGrp="1"/>
          </p:cNvSpPr>
          <p:nvPr>
            <p:ph idx="1"/>
          </p:nvPr>
        </p:nvSpPr>
        <p:spPr>
          <a:xfrm>
            <a:off x="457200" y="804808"/>
            <a:ext cx="8229600" cy="1286007"/>
          </a:xfrm>
        </p:spPr>
        <p:txBody>
          <a:bodyPr/>
          <a:lstStyle/>
          <a:p>
            <a:pPr marL="342900" indent="-342900">
              <a:buFont typeface="Arial" panose="020B0604020202020204" pitchFamily="34" charset="0"/>
              <a:buChar char="•"/>
            </a:pPr>
            <a:r>
              <a:rPr lang="en-US" dirty="0"/>
              <a:t>Random forest = collection of decision trees</a:t>
            </a:r>
          </a:p>
          <a:p>
            <a:pPr marL="342900" indent="-342900">
              <a:buFont typeface="Arial" panose="020B0604020202020204" pitchFamily="34" charset="0"/>
              <a:buChar char="•"/>
            </a:pPr>
            <a:r>
              <a:rPr lang="en-US" dirty="0"/>
              <a:t>Each tree randomly gets different subsets of data and features.</a:t>
            </a:r>
          </a:p>
          <a:p>
            <a:pPr marL="342900" indent="-342900">
              <a:buFont typeface="Arial" panose="020B0604020202020204" pitchFamily="34" charset="0"/>
              <a:buChar char="•"/>
            </a:pPr>
            <a:r>
              <a:rPr lang="en-US" dirty="0"/>
              <a:t>Final output by popular vote (classification), or mean (regression).</a:t>
            </a:r>
          </a:p>
        </p:txBody>
      </p:sp>
      <p:graphicFrame>
        <p:nvGraphicFramePr>
          <p:cNvPr id="4" name="Table 3">
            <a:extLst>
              <a:ext uri="{FF2B5EF4-FFF2-40B4-BE49-F238E27FC236}">
                <a16:creationId xmlns:a16="http://schemas.microsoft.com/office/drawing/2014/main" id="{E0D346F5-7662-489D-CE2D-F70E6ABCE2F6}"/>
              </a:ext>
            </a:extLst>
          </p:cNvPr>
          <p:cNvGraphicFramePr>
            <a:graphicFrameLocks noGrp="1"/>
          </p:cNvGraphicFramePr>
          <p:nvPr/>
        </p:nvGraphicFramePr>
        <p:xfrm>
          <a:off x="1184413" y="2245957"/>
          <a:ext cx="3008243" cy="2438400"/>
        </p:xfrm>
        <a:graphic>
          <a:graphicData uri="http://schemas.openxmlformats.org/drawingml/2006/table">
            <a:tbl>
              <a:tblPr firstRow="1" bandRow="1">
                <a:tableStyleId>{5C22544A-7EE6-4342-B048-85BDC9FD1C3A}</a:tableStyleId>
              </a:tblPr>
              <a:tblGrid>
                <a:gridCol w="314739">
                  <a:extLst>
                    <a:ext uri="{9D8B030D-6E8A-4147-A177-3AD203B41FA5}">
                      <a16:colId xmlns:a16="http://schemas.microsoft.com/office/drawing/2014/main" val="1090024638"/>
                    </a:ext>
                  </a:extLst>
                </a:gridCol>
                <a:gridCol w="626165">
                  <a:extLst>
                    <a:ext uri="{9D8B030D-6E8A-4147-A177-3AD203B41FA5}">
                      <a16:colId xmlns:a16="http://schemas.microsoft.com/office/drawing/2014/main" val="3907953868"/>
                    </a:ext>
                  </a:extLst>
                </a:gridCol>
                <a:gridCol w="675861">
                  <a:extLst>
                    <a:ext uri="{9D8B030D-6E8A-4147-A177-3AD203B41FA5}">
                      <a16:colId xmlns:a16="http://schemas.microsoft.com/office/drawing/2014/main" val="1490795115"/>
                    </a:ext>
                  </a:extLst>
                </a:gridCol>
                <a:gridCol w="725556">
                  <a:extLst>
                    <a:ext uri="{9D8B030D-6E8A-4147-A177-3AD203B41FA5}">
                      <a16:colId xmlns:a16="http://schemas.microsoft.com/office/drawing/2014/main" val="3134360544"/>
                    </a:ext>
                  </a:extLst>
                </a:gridCol>
                <a:gridCol w="665922">
                  <a:extLst>
                    <a:ext uri="{9D8B030D-6E8A-4147-A177-3AD203B41FA5}">
                      <a16:colId xmlns:a16="http://schemas.microsoft.com/office/drawing/2014/main" val="3774646782"/>
                    </a:ext>
                  </a:extLst>
                </a:gridCol>
              </a:tblGrid>
              <a:tr h="223081">
                <a:tc>
                  <a:txBody>
                    <a:bodyPr/>
                    <a:lstStyle/>
                    <a:p>
                      <a:r>
                        <a:rPr lang="en-US" sz="1000" dirty="0"/>
                        <a:t>n</a:t>
                      </a:r>
                    </a:p>
                  </a:txBody>
                  <a:tcPr/>
                </a:tc>
                <a:tc>
                  <a:txBody>
                    <a:bodyPr/>
                    <a:lstStyle/>
                    <a:p>
                      <a:r>
                        <a:rPr lang="en-US" sz="1000" dirty="0" err="1"/>
                        <a:t>elev</a:t>
                      </a:r>
                      <a:endParaRPr lang="en-US" sz="1000" dirty="0"/>
                    </a:p>
                  </a:txBody>
                  <a:tcPr/>
                </a:tc>
                <a:tc>
                  <a:txBody>
                    <a:bodyPr/>
                    <a:lstStyle/>
                    <a:p>
                      <a:r>
                        <a:rPr lang="en-US" sz="1000" dirty="0" err="1"/>
                        <a:t>cprof</a:t>
                      </a:r>
                      <a:endParaRPr lang="en-US" sz="1000" dirty="0"/>
                    </a:p>
                  </a:txBody>
                  <a:tcPr/>
                </a:tc>
                <a:tc>
                  <a:txBody>
                    <a:bodyPr/>
                    <a:lstStyle/>
                    <a:p>
                      <a:r>
                        <a:rPr lang="en-US" sz="1000" dirty="0"/>
                        <a:t>slope</a:t>
                      </a:r>
                    </a:p>
                  </a:txBody>
                  <a:tcPr/>
                </a:tc>
                <a:tc>
                  <a:txBody>
                    <a:bodyPr/>
                    <a:lstStyle/>
                    <a:p>
                      <a:r>
                        <a:rPr lang="en-US" sz="1000" dirty="0"/>
                        <a:t>area</a:t>
                      </a:r>
                    </a:p>
                  </a:txBody>
                  <a:tcPr/>
                </a:tc>
                <a:extLst>
                  <a:ext uri="{0D108BD9-81ED-4DB2-BD59-A6C34878D82A}">
                    <a16:rowId xmlns:a16="http://schemas.microsoft.com/office/drawing/2014/main" val="2319468285"/>
                  </a:ext>
                </a:extLst>
              </a:tr>
              <a:tr h="223081">
                <a:tc>
                  <a:txBody>
                    <a:bodyPr/>
                    <a:lstStyle/>
                    <a:p>
                      <a:r>
                        <a:rPr lang="en-US" sz="1000" dirty="0"/>
                        <a:t>1</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3335128746"/>
                  </a:ext>
                </a:extLst>
              </a:tr>
              <a:tr h="223081">
                <a:tc>
                  <a:txBody>
                    <a:bodyPr/>
                    <a:lstStyle/>
                    <a:p>
                      <a:r>
                        <a:rPr lang="en-US" sz="1000" dirty="0"/>
                        <a:t>2</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4224938349"/>
                  </a:ext>
                </a:extLst>
              </a:tr>
              <a:tr h="223081">
                <a:tc>
                  <a:txBody>
                    <a:bodyPr/>
                    <a:lstStyle/>
                    <a:p>
                      <a:r>
                        <a:rPr lang="en-US" sz="1000" dirty="0"/>
                        <a:t>3</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120043766"/>
                  </a:ext>
                </a:extLst>
              </a:tr>
              <a:tr h="223081">
                <a:tc>
                  <a:txBody>
                    <a:bodyPr/>
                    <a:lstStyle/>
                    <a:p>
                      <a:r>
                        <a:rPr lang="en-US" sz="1000" dirty="0"/>
                        <a:t>4</a:t>
                      </a:r>
                    </a:p>
                  </a:txBody>
                  <a:tcPr/>
                </a:tc>
                <a:tc>
                  <a:txBody>
                    <a:bodyPr/>
                    <a:lstStyle/>
                    <a:p>
                      <a:endParaRPr lang="en-US" sz="1000" dirty="0"/>
                    </a:p>
                  </a:txBody>
                  <a:tcPr/>
                </a:tc>
                <a:tc>
                  <a:txBody>
                    <a:bodyPr/>
                    <a:lstStyle/>
                    <a:p>
                      <a:endParaRPr lang="en-US" sz="1000" dirty="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235888545"/>
                  </a:ext>
                </a:extLst>
              </a:tr>
              <a:tr h="223081">
                <a:tc>
                  <a:txBody>
                    <a:bodyPr/>
                    <a:lstStyle/>
                    <a:p>
                      <a:r>
                        <a:rPr lang="en-US" sz="1000" dirty="0"/>
                        <a:t>5</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dirty="0"/>
                    </a:p>
                  </a:txBody>
                  <a:tcPr/>
                </a:tc>
                <a:extLst>
                  <a:ext uri="{0D108BD9-81ED-4DB2-BD59-A6C34878D82A}">
                    <a16:rowId xmlns:a16="http://schemas.microsoft.com/office/drawing/2014/main" val="494521895"/>
                  </a:ext>
                </a:extLst>
              </a:tr>
              <a:tr h="223081">
                <a:tc>
                  <a:txBody>
                    <a:bodyPr/>
                    <a:lstStyle/>
                    <a:p>
                      <a:r>
                        <a:rPr lang="en-US" sz="1000" dirty="0"/>
                        <a:t>6</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2455304873"/>
                  </a:ext>
                </a:extLst>
              </a:tr>
              <a:tr h="223081">
                <a:tc>
                  <a:txBody>
                    <a:bodyPr/>
                    <a:lstStyle/>
                    <a:p>
                      <a:r>
                        <a:rPr lang="en-US" sz="1000" dirty="0"/>
                        <a:t>7</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629221247"/>
                  </a:ext>
                </a:extLst>
              </a:tr>
              <a:tr h="223081">
                <a:tc>
                  <a:txBody>
                    <a:bodyPr/>
                    <a:lstStyle/>
                    <a:p>
                      <a:r>
                        <a:rPr lang="en-US" sz="1000" dirty="0"/>
                        <a:t>8</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1871762402"/>
                  </a:ext>
                </a:extLst>
              </a:tr>
              <a:tr h="223081">
                <a:tc>
                  <a:txBody>
                    <a:bodyPr/>
                    <a:lstStyle/>
                    <a:p>
                      <a:r>
                        <a:rPr lang="en-US" sz="1000" dirty="0"/>
                        <a:t>9</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3989489192"/>
                  </a:ext>
                </a:extLst>
              </a:tr>
            </a:tbl>
          </a:graphicData>
        </a:graphic>
      </p:graphicFrame>
      <p:sp>
        <p:nvSpPr>
          <p:cNvPr id="5" name="Rectangle 4">
            <a:extLst>
              <a:ext uri="{FF2B5EF4-FFF2-40B4-BE49-F238E27FC236}">
                <a16:creationId xmlns:a16="http://schemas.microsoft.com/office/drawing/2014/main" id="{BDBE648F-4B9B-039A-5C09-9C51930EA59B}"/>
              </a:ext>
            </a:extLst>
          </p:cNvPr>
          <p:cNvSpPr/>
          <p:nvPr/>
        </p:nvSpPr>
        <p:spPr>
          <a:xfrm>
            <a:off x="1470991" y="2709654"/>
            <a:ext cx="1401418" cy="1063487"/>
          </a:xfrm>
          <a:prstGeom prst="rect">
            <a:avLst/>
          </a:prstGeom>
          <a:solidFill>
            <a:srgbClr val="00B050">
              <a:alpha val="5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87E889-E087-0650-E4FD-9700E28D7E9D}"/>
              </a:ext>
            </a:extLst>
          </p:cNvPr>
          <p:cNvSpPr/>
          <p:nvPr/>
        </p:nvSpPr>
        <p:spPr>
          <a:xfrm>
            <a:off x="2791238" y="2499119"/>
            <a:ext cx="1401418" cy="1063487"/>
          </a:xfrm>
          <a:prstGeom prst="rect">
            <a:avLst/>
          </a:prstGeom>
          <a:solidFill>
            <a:srgbClr val="C00000">
              <a:alpha val="5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1E7EA0EF-2D25-D8AB-007B-A4D260B624EF}"/>
              </a:ext>
            </a:extLst>
          </p:cNvPr>
          <p:cNvSpPr txBox="1"/>
          <p:nvPr/>
        </p:nvSpPr>
        <p:spPr>
          <a:xfrm>
            <a:off x="4681330" y="2531994"/>
            <a:ext cx="1898374" cy="1815882"/>
          </a:xfrm>
          <a:prstGeom prst="rect">
            <a:avLst/>
          </a:prstGeom>
          <a:noFill/>
        </p:spPr>
        <p:txBody>
          <a:bodyPr wrap="square" rtlCol="0">
            <a:spAutoFit/>
          </a:bodyPr>
          <a:lstStyle/>
          <a:p>
            <a:r>
              <a:rPr lang="en-US" sz="1400" dirty="0">
                <a:latin typeface="Gill Sans" panose="020B0502020104020203" pitchFamily="34" charset="-79"/>
                <a:cs typeface="Gill Sans" panose="020B0502020104020203" pitchFamily="34" charset="-79"/>
              </a:rPr>
              <a:t>Data distribution:</a:t>
            </a:r>
          </a:p>
          <a:p>
            <a:r>
              <a:rPr lang="en-US" sz="1400" dirty="0">
                <a:latin typeface="Gill Sans" panose="020B0502020104020203" pitchFamily="34" charset="-79"/>
                <a:cs typeface="Gill Sans" panose="020B0502020104020203" pitchFamily="34" charset="-79"/>
              </a:rPr>
              <a:t> </a:t>
            </a:r>
          </a:p>
          <a:p>
            <a:r>
              <a:rPr lang="en-US" sz="1400" dirty="0">
                <a:solidFill>
                  <a:schemeClr val="accent2"/>
                </a:solidFill>
                <a:latin typeface="Gill Sans" panose="020B0502020104020203" pitchFamily="34" charset="-79"/>
                <a:cs typeface="Gill Sans" panose="020B0502020104020203" pitchFamily="34" charset="-79"/>
              </a:rPr>
              <a:t>Decision tree 1</a:t>
            </a:r>
          </a:p>
          <a:p>
            <a:r>
              <a:rPr lang="en-US" sz="1400" dirty="0">
                <a:solidFill>
                  <a:srgbClr val="00B050"/>
                </a:solidFill>
                <a:latin typeface="Gill Sans" panose="020B0502020104020203" pitchFamily="34" charset="-79"/>
                <a:cs typeface="Gill Sans" panose="020B0502020104020203" pitchFamily="34" charset="-79"/>
              </a:rPr>
              <a:t>Decision tree 2</a:t>
            </a:r>
          </a:p>
          <a:p>
            <a:r>
              <a:rPr lang="en-US" sz="1400" dirty="0">
                <a:solidFill>
                  <a:srgbClr val="7030A0"/>
                </a:solidFill>
                <a:latin typeface="Gill Sans" panose="020B0502020104020203" pitchFamily="34" charset="-79"/>
                <a:cs typeface="Gill Sans" panose="020B0502020104020203" pitchFamily="34" charset="-79"/>
              </a:rPr>
              <a:t>Decision tree 3</a:t>
            </a:r>
          </a:p>
          <a:p>
            <a:r>
              <a:rPr lang="en-US" sz="1400" dirty="0">
                <a:latin typeface="Gill Sans" panose="020B0502020104020203" pitchFamily="34" charset="-79"/>
                <a:cs typeface="Gill Sans" panose="020B0502020104020203" pitchFamily="34" charset="-79"/>
              </a:rPr>
              <a:t>.</a:t>
            </a:r>
          </a:p>
          <a:p>
            <a:r>
              <a:rPr lang="en-US" sz="1400" dirty="0">
                <a:latin typeface="Gill Sans" panose="020B0502020104020203" pitchFamily="34" charset="-79"/>
                <a:cs typeface="Gill Sans" panose="020B0502020104020203" pitchFamily="34" charset="-79"/>
              </a:rPr>
              <a:t>.</a:t>
            </a:r>
          </a:p>
          <a:p>
            <a:r>
              <a:rPr lang="en-US" sz="1400" dirty="0">
                <a:latin typeface="Gill Sans" panose="020B0502020104020203" pitchFamily="34" charset="-79"/>
                <a:cs typeface="Gill Sans" panose="020B0502020104020203" pitchFamily="34" charset="-79"/>
              </a:rPr>
              <a:t>.</a:t>
            </a:r>
          </a:p>
        </p:txBody>
      </p:sp>
      <p:sp>
        <p:nvSpPr>
          <p:cNvPr id="8" name="Rectangle 7">
            <a:extLst>
              <a:ext uri="{FF2B5EF4-FFF2-40B4-BE49-F238E27FC236}">
                <a16:creationId xmlns:a16="http://schemas.microsoft.com/office/drawing/2014/main" id="{641BC96E-4999-B3E4-C465-52A926A953AD}"/>
              </a:ext>
            </a:extLst>
          </p:cNvPr>
          <p:cNvSpPr/>
          <p:nvPr/>
        </p:nvSpPr>
        <p:spPr>
          <a:xfrm>
            <a:off x="4676361" y="3434599"/>
            <a:ext cx="1605170" cy="144465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B94DC2D3-ED33-1E76-2D0C-F8F1C2E8BDBA}"/>
              </a:ext>
            </a:extLst>
          </p:cNvPr>
          <p:cNvGrpSpPr/>
          <p:nvPr/>
        </p:nvGrpSpPr>
        <p:grpSpPr>
          <a:xfrm>
            <a:off x="6579704" y="2506199"/>
            <a:ext cx="622248" cy="407599"/>
            <a:chOff x="2717453" y="1876625"/>
            <a:chExt cx="6357257" cy="3155640"/>
          </a:xfrm>
        </p:grpSpPr>
        <p:sp>
          <p:nvSpPr>
            <p:cNvPr id="9" name="TextBox 8">
              <a:extLst>
                <a:ext uri="{FF2B5EF4-FFF2-40B4-BE49-F238E27FC236}">
                  <a16:creationId xmlns:a16="http://schemas.microsoft.com/office/drawing/2014/main" id="{A743D1FC-3D8F-CD88-EE4D-AF8C7CEF2435}"/>
                </a:ext>
              </a:extLst>
            </p:cNvPr>
            <p:cNvSpPr txBox="1"/>
            <p:nvPr/>
          </p:nvSpPr>
          <p:spPr>
            <a:xfrm>
              <a:off x="5665303" y="1876625"/>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1" name="TextBox 10">
              <a:extLst>
                <a:ext uri="{FF2B5EF4-FFF2-40B4-BE49-F238E27FC236}">
                  <a16:creationId xmlns:a16="http://schemas.microsoft.com/office/drawing/2014/main" id="{5448750A-971C-1A2C-A7B7-D861A3302866}"/>
                </a:ext>
              </a:extLst>
            </p:cNvPr>
            <p:cNvSpPr txBox="1"/>
            <p:nvPr/>
          </p:nvSpPr>
          <p:spPr>
            <a:xfrm>
              <a:off x="408470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2" name="TextBox 11">
              <a:extLst>
                <a:ext uri="{FF2B5EF4-FFF2-40B4-BE49-F238E27FC236}">
                  <a16:creationId xmlns:a16="http://schemas.microsoft.com/office/drawing/2014/main" id="{D3EA2E94-7CA4-3C5E-5CFA-FB8DFFBAF836}"/>
                </a:ext>
              </a:extLst>
            </p:cNvPr>
            <p:cNvSpPr txBox="1"/>
            <p:nvPr/>
          </p:nvSpPr>
          <p:spPr>
            <a:xfrm>
              <a:off x="715447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3" name="TextBox 12">
              <a:extLst>
                <a:ext uri="{FF2B5EF4-FFF2-40B4-BE49-F238E27FC236}">
                  <a16:creationId xmlns:a16="http://schemas.microsoft.com/office/drawing/2014/main" id="{EB8B4801-3211-7BAB-D311-03316BA50D26}"/>
                </a:ext>
              </a:extLst>
            </p:cNvPr>
            <p:cNvSpPr txBox="1"/>
            <p:nvPr/>
          </p:nvSpPr>
          <p:spPr>
            <a:xfrm>
              <a:off x="2717453"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4" name="TextBox 13">
              <a:extLst>
                <a:ext uri="{FF2B5EF4-FFF2-40B4-BE49-F238E27FC236}">
                  <a16:creationId xmlns:a16="http://schemas.microsoft.com/office/drawing/2014/main" id="{5B0D874D-B80B-56E9-FACA-F4EA6FA07D6C}"/>
                </a:ext>
              </a:extLst>
            </p:cNvPr>
            <p:cNvSpPr txBox="1"/>
            <p:nvPr/>
          </p:nvSpPr>
          <p:spPr>
            <a:xfrm>
              <a:off x="4750905"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5" name="TextBox 14">
              <a:extLst>
                <a:ext uri="{FF2B5EF4-FFF2-40B4-BE49-F238E27FC236}">
                  <a16:creationId xmlns:a16="http://schemas.microsoft.com/office/drawing/2014/main" id="{748319B7-0C69-DE80-006C-A08A4D105ABF}"/>
                </a:ext>
              </a:extLst>
            </p:cNvPr>
            <p:cNvSpPr txBox="1"/>
            <p:nvPr/>
          </p:nvSpPr>
          <p:spPr>
            <a:xfrm>
              <a:off x="6562286"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6" name="TextBox 15">
              <a:extLst>
                <a:ext uri="{FF2B5EF4-FFF2-40B4-BE49-F238E27FC236}">
                  <a16:creationId xmlns:a16="http://schemas.microsoft.com/office/drawing/2014/main" id="{52A3CA42-98FE-F3E4-0C31-468250B73487}"/>
                </a:ext>
              </a:extLst>
            </p:cNvPr>
            <p:cNvSpPr txBox="1"/>
            <p:nvPr/>
          </p:nvSpPr>
          <p:spPr>
            <a:xfrm>
              <a:off x="8160311"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cxnSp>
          <p:nvCxnSpPr>
            <p:cNvPr id="17" name="Straight Arrow Connector 16">
              <a:extLst>
                <a:ext uri="{FF2B5EF4-FFF2-40B4-BE49-F238E27FC236}">
                  <a16:creationId xmlns:a16="http://schemas.microsoft.com/office/drawing/2014/main" id="{A1ADA69C-219A-FCEA-BAB6-96E3ACAB8223}"/>
                </a:ext>
              </a:extLst>
            </p:cNvPr>
            <p:cNvCxnSpPr>
              <a:stCxn id="9" idx="2"/>
              <a:endCxn id="11" idx="0"/>
            </p:cNvCxnSpPr>
            <p:nvPr/>
          </p:nvCxnSpPr>
          <p:spPr>
            <a:xfrm flipH="1">
              <a:off x="4541901" y="2393569"/>
              <a:ext cx="1580604" cy="523729"/>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38F2340B-5BB2-32EF-17F5-21A26E8345DB}"/>
                </a:ext>
              </a:extLst>
            </p:cNvPr>
            <p:cNvCxnSpPr>
              <a:cxnSpLocks/>
              <a:stCxn id="9" idx="2"/>
              <a:endCxn id="12" idx="0"/>
            </p:cNvCxnSpPr>
            <p:nvPr/>
          </p:nvCxnSpPr>
          <p:spPr>
            <a:xfrm>
              <a:off x="6122504" y="2393569"/>
              <a:ext cx="1489166" cy="523729"/>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843BF47B-3C83-6AB3-DB9B-79E971C6DA42}"/>
                </a:ext>
              </a:extLst>
            </p:cNvPr>
            <p:cNvCxnSpPr>
              <a:cxnSpLocks/>
              <a:stCxn id="11" idx="2"/>
              <a:endCxn id="13" idx="0"/>
            </p:cNvCxnSpPr>
            <p:nvPr/>
          </p:nvCxnSpPr>
          <p:spPr>
            <a:xfrm flipH="1">
              <a:off x="3174654" y="3434242"/>
              <a:ext cx="1367247" cy="108107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2786E607-6245-6469-A777-DA17E444D308}"/>
                </a:ext>
              </a:extLst>
            </p:cNvPr>
            <p:cNvCxnSpPr>
              <a:cxnSpLocks/>
              <a:stCxn id="11" idx="2"/>
              <a:endCxn id="14" idx="0"/>
            </p:cNvCxnSpPr>
            <p:nvPr/>
          </p:nvCxnSpPr>
          <p:spPr>
            <a:xfrm>
              <a:off x="4541901" y="3434242"/>
              <a:ext cx="666205" cy="108107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44E2AA64-19B5-B3B4-96EA-F8380D96F520}"/>
                </a:ext>
              </a:extLst>
            </p:cNvPr>
            <p:cNvCxnSpPr>
              <a:cxnSpLocks/>
              <a:stCxn id="12" idx="2"/>
              <a:endCxn id="15" idx="0"/>
            </p:cNvCxnSpPr>
            <p:nvPr/>
          </p:nvCxnSpPr>
          <p:spPr>
            <a:xfrm flipH="1">
              <a:off x="7019487" y="3434242"/>
              <a:ext cx="592183" cy="108107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431529E5-9022-18C5-C3D8-ED96E55185AC}"/>
                </a:ext>
              </a:extLst>
            </p:cNvPr>
            <p:cNvCxnSpPr>
              <a:cxnSpLocks/>
              <a:stCxn id="12" idx="2"/>
              <a:endCxn id="16" idx="0"/>
            </p:cNvCxnSpPr>
            <p:nvPr/>
          </p:nvCxnSpPr>
          <p:spPr>
            <a:xfrm>
              <a:off x="7611670" y="3434242"/>
              <a:ext cx="1005842" cy="1081079"/>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grpSp>
        <p:nvGrpSpPr>
          <p:cNvPr id="23" name="Group 22">
            <a:extLst>
              <a:ext uri="{FF2B5EF4-FFF2-40B4-BE49-F238E27FC236}">
                <a16:creationId xmlns:a16="http://schemas.microsoft.com/office/drawing/2014/main" id="{56941C04-D027-F6F1-375A-878260302A4C}"/>
              </a:ext>
            </a:extLst>
          </p:cNvPr>
          <p:cNvGrpSpPr/>
          <p:nvPr/>
        </p:nvGrpSpPr>
        <p:grpSpPr>
          <a:xfrm>
            <a:off x="7361885" y="2526332"/>
            <a:ext cx="523796" cy="407599"/>
            <a:chOff x="2717453" y="1876625"/>
            <a:chExt cx="5351416" cy="3155640"/>
          </a:xfrm>
        </p:grpSpPr>
        <p:sp>
          <p:nvSpPr>
            <p:cNvPr id="24" name="TextBox 23">
              <a:extLst>
                <a:ext uri="{FF2B5EF4-FFF2-40B4-BE49-F238E27FC236}">
                  <a16:creationId xmlns:a16="http://schemas.microsoft.com/office/drawing/2014/main" id="{CD54351C-C6B2-20E0-7AF7-48E356A4B81D}"/>
                </a:ext>
              </a:extLst>
            </p:cNvPr>
            <p:cNvSpPr txBox="1"/>
            <p:nvPr/>
          </p:nvSpPr>
          <p:spPr>
            <a:xfrm>
              <a:off x="5665303" y="1876625"/>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5" name="TextBox 24">
              <a:extLst>
                <a:ext uri="{FF2B5EF4-FFF2-40B4-BE49-F238E27FC236}">
                  <a16:creationId xmlns:a16="http://schemas.microsoft.com/office/drawing/2014/main" id="{6FEDBE3E-A629-CDB4-28E9-CEAB682BF777}"/>
                </a:ext>
              </a:extLst>
            </p:cNvPr>
            <p:cNvSpPr txBox="1"/>
            <p:nvPr/>
          </p:nvSpPr>
          <p:spPr>
            <a:xfrm>
              <a:off x="408470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6" name="TextBox 25">
              <a:extLst>
                <a:ext uri="{FF2B5EF4-FFF2-40B4-BE49-F238E27FC236}">
                  <a16:creationId xmlns:a16="http://schemas.microsoft.com/office/drawing/2014/main" id="{C9D5E4F6-7F3E-76F7-ADD4-4ABCC1B0B05F}"/>
                </a:ext>
              </a:extLst>
            </p:cNvPr>
            <p:cNvSpPr txBox="1"/>
            <p:nvPr/>
          </p:nvSpPr>
          <p:spPr>
            <a:xfrm>
              <a:off x="715447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7" name="TextBox 26">
              <a:extLst>
                <a:ext uri="{FF2B5EF4-FFF2-40B4-BE49-F238E27FC236}">
                  <a16:creationId xmlns:a16="http://schemas.microsoft.com/office/drawing/2014/main" id="{A6CF20AE-657D-17E0-CEB5-40EC219227BD}"/>
                </a:ext>
              </a:extLst>
            </p:cNvPr>
            <p:cNvSpPr txBox="1"/>
            <p:nvPr/>
          </p:nvSpPr>
          <p:spPr>
            <a:xfrm>
              <a:off x="2717453"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8" name="TextBox 27">
              <a:extLst>
                <a:ext uri="{FF2B5EF4-FFF2-40B4-BE49-F238E27FC236}">
                  <a16:creationId xmlns:a16="http://schemas.microsoft.com/office/drawing/2014/main" id="{48769E36-1C46-6026-10FD-49844E5170B1}"/>
                </a:ext>
              </a:extLst>
            </p:cNvPr>
            <p:cNvSpPr txBox="1"/>
            <p:nvPr/>
          </p:nvSpPr>
          <p:spPr>
            <a:xfrm>
              <a:off x="4750905"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cxnSp>
          <p:nvCxnSpPr>
            <p:cNvPr id="31" name="Straight Arrow Connector 30">
              <a:extLst>
                <a:ext uri="{FF2B5EF4-FFF2-40B4-BE49-F238E27FC236}">
                  <a16:creationId xmlns:a16="http://schemas.microsoft.com/office/drawing/2014/main" id="{922BBA2A-8743-6260-47A5-9CBD2D471AEA}"/>
                </a:ext>
              </a:extLst>
            </p:cNvPr>
            <p:cNvCxnSpPr>
              <a:stCxn id="24" idx="2"/>
              <a:endCxn id="25" idx="0"/>
            </p:cNvCxnSpPr>
            <p:nvPr/>
          </p:nvCxnSpPr>
          <p:spPr>
            <a:xfrm flipH="1">
              <a:off x="4541901" y="2393569"/>
              <a:ext cx="1580604" cy="523729"/>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BF612F9D-B868-8002-6E6F-2C99BEA34754}"/>
                </a:ext>
              </a:extLst>
            </p:cNvPr>
            <p:cNvCxnSpPr>
              <a:cxnSpLocks/>
              <a:stCxn id="24" idx="2"/>
              <a:endCxn id="26" idx="0"/>
            </p:cNvCxnSpPr>
            <p:nvPr/>
          </p:nvCxnSpPr>
          <p:spPr>
            <a:xfrm>
              <a:off x="6122504" y="2393569"/>
              <a:ext cx="1489166" cy="523729"/>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E38BBEE2-2D4E-C444-C695-C304CB18F03A}"/>
                </a:ext>
              </a:extLst>
            </p:cNvPr>
            <p:cNvCxnSpPr>
              <a:cxnSpLocks/>
              <a:stCxn id="25" idx="2"/>
              <a:endCxn id="27" idx="0"/>
            </p:cNvCxnSpPr>
            <p:nvPr/>
          </p:nvCxnSpPr>
          <p:spPr>
            <a:xfrm flipH="1">
              <a:off x="3174654" y="3434242"/>
              <a:ext cx="1367247" cy="1081078"/>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63AEACB7-47F1-22C9-ACD3-BDEB49FA8AA5}"/>
                </a:ext>
              </a:extLst>
            </p:cNvPr>
            <p:cNvCxnSpPr>
              <a:cxnSpLocks/>
              <a:stCxn id="25" idx="2"/>
              <a:endCxn id="28" idx="0"/>
            </p:cNvCxnSpPr>
            <p:nvPr/>
          </p:nvCxnSpPr>
          <p:spPr>
            <a:xfrm>
              <a:off x="4541901" y="3434242"/>
              <a:ext cx="666205" cy="1081078"/>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020984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84328-7809-799D-CEE0-E993882C80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35D8FB-1583-9676-CBC4-DEF62481D96E}"/>
              </a:ext>
            </a:extLst>
          </p:cNvPr>
          <p:cNvSpPr>
            <a:spLocks noGrp="1"/>
          </p:cNvSpPr>
          <p:nvPr>
            <p:ph type="title"/>
          </p:nvPr>
        </p:nvSpPr>
        <p:spPr/>
        <p:txBody>
          <a:bodyPr>
            <a:normAutofit fontScale="90000"/>
          </a:bodyPr>
          <a:lstStyle/>
          <a:p>
            <a:r>
              <a:rPr lang="en-US" dirty="0"/>
              <a:t>Random Forest: wisdom of the trees</a:t>
            </a:r>
          </a:p>
        </p:txBody>
      </p:sp>
      <p:sp>
        <p:nvSpPr>
          <p:cNvPr id="3" name="Content Placeholder 2">
            <a:extLst>
              <a:ext uri="{FF2B5EF4-FFF2-40B4-BE49-F238E27FC236}">
                <a16:creationId xmlns:a16="http://schemas.microsoft.com/office/drawing/2014/main" id="{ED9D1AFE-6E05-C716-5C33-C2FAF4593EA0}"/>
              </a:ext>
            </a:extLst>
          </p:cNvPr>
          <p:cNvSpPr>
            <a:spLocks noGrp="1"/>
          </p:cNvSpPr>
          <p:nvPr>
            <p:ph idx="1"/>
          </p:nvPr>
        </p:nvSpPr>
        <p:spPr>
          <a:xfrm>
            <a:off x="457200" y="804808"/>
            <a:ext cx="8229600" cy="1286007"/>
          </a:xfrm>
        </p:spPr>
        <p:txBody>
          <a:bodyPr/>
          <a:lstStyle/>
          <a:p>
            <a:pPr marL="342900" indent="-342900">
              <a:buFont typeface="Arial" panose="020B0604020202020204" pitchFamily="34" charset="0"/>
              <a:buChar char="•"/>
            </a:pPr>
            <a:r>
              <a:rPr lang="en-US" dirty="0"/>
              <a:t>Random forest = collection of decision trees</a:t>
            </a:r>
          </a:p>
          <a:p>
            <a:pPr marL="342900" indent="-342900">
              <a:buFont typeface="Arial" panose="020B0604020202020204" pitchFamily="34" charset="0"/>
              <a:buChar char="•"/>
            </a:pPr>
            <a:r>
              <a:rPr lang="en-US" dirty="0"/>
              <a:t>Each tree randomly gets different subsets of data and features.</a:t>
            </a:r>
          </a:p>
          <a:p>
            <a:pPr marL="342900" indent="-342900">
              <a:buFont typeface="Arial" panose="020B0604020202020204" pitchFamily="34" charset="0"/>
              <a:buChar char="•"/>
            </a:pPr>
            <a:r>
              <a:rPr lang="en-US" dirty="0"/>
              <a:t>Final output by popular vote (classification), or mean (regression).</a:t>
            </a:r>
          </a:p>
        </p:txBody>
      </p:sp>
      <p:graphicFrame>
        <p:nvGraphicFramePr>
          <p:cNvPr id="4" name="Table 3">
            <a:extLst>
              <a:ext uri="{FF2B5EF4-FFF2-40B4-BE49-F238E27FC236}">
                <a16:creationId xmlns:a16="http://schemas.microsoft.com/office/drawing/2014/main" id="{534F9537-E124-37D3-666A-0C97397C8154}"/>
              </a:ext>
            </a:extLst>
          </p:cNvPr>
          <p:cNvGraphicFramePr>
            <a:graphicFrameLocks noGrp="1"/>
          </p:cNvGraphicFramePr>
          <p:nvPr/>
        </p:nvGraphicFramePr>
        <p:xfrm>
          <a:off x="1184413" y="2245957"/>
          <a:ext cx="3008243" cy="2438400"/>
        </p:xfrm>
        <a:graphic>
          <a:graphicData uri="http://schemas.openxmlformats.org/drawingml/2006/table">
            <a:tbl>
              <a:tblPr firstRow="1" bandRow="1">
                <a:tableStyleId>{5C22544A-7EE6-4342-B048-85BDC9FD1C3A}</a:tableStyleId>
              </a:tblPr>
              <a:tblGrid>
                <a:gridCol w="314739">
                  <a:extLst>
                    <a:ext uri="{9D8B030D-6E8A-4147-A177-3AD203B41FA5}">
                      <a16:colId xmlns:a16="http://schemas.microsoft.com/office/drawing/2014/main" val="1090024638"/>
                    </a:ext>
                  </a:extLst>
                </a:gridCol>
                <a:gridCol w="626165">
                  <a:extLst>
                    <a:ext uri="{9D8B030D-6E8A-4147-A177-3AD203B41FA5}">
                      <a16:colId xmlns:a16="http://schemas.microsoft.com/office/drawing/2014/main" val="3907953868"/>
                    </a:ext>
                  </a:extLst>
                </a:gridCol>
                <a:gridCol w="675861">
                  <a:extLst>
                    <a:ext uri="{9D8B030D-6E8A-4147-A177-3AD203B41FA5}">
                      <a16:colId xmlns:a16="http://schemas.microsoft.com/office/drawing/2014/main" val="1490795115"/>
                    </a:ext>
                  </a:extLst>
                </a:gridCol>
                <a:gridCol w="725556">
                  <a:extLst>
                    <a:ext uri="{9D8B030D-6E8A-4147-A177-3AD203B41FA5}">
                      <a16:colId xmlns:a16="http://schemas.microsoft.com/office/drawing/2014/main" val="3134360544"/>
                    </a:ext>
                  </a:extLst>
                </a:gridCol>
                <a:gridCol w="665922">
                  <a:extLst>
                    <a:ext uri="{9D8B030D-6E8A-4147-A177-3AD203B41FA5}">
                      <a16:colId xmlns:a16="http://schemas.microsoft.com/office/drawing/2014/main" val="3774646782"/>
                    </a:ext>
                  </a:extLst>
                </a:gridCol>
              </a:tblGrid>
              <a:tr h="223081">
                <a:tc>
                  <a:txBody>
                    <a:bodyPr/>
                    <a:lstStyle/>
                    <a:p>
                      <a:r>
                        <a:rPr lang="en-US" sz="1000" dirty="0"/>
                        <a:t>n</a:t>
                      </a:r>
                    </a:p>
                  </a:txBody>
                  <a:tcPr/>
                </a:tc>
                <a:tc>
                  <a:txBody>
                    <a:bodyPr/>
                    <a:lstStyle/>
                    <a:p>
                      <a:r>
                        <a:rPr lang="en-US" sz="1000" dirty="0" err="1"/>
                        <a:t>elev</a:t>
                      </a:r>
                      <a:endParaRPr lang="en-US" sz="1000" dirty="0"/>
                    </a:p>
                  </a:txBody>
                  <a:tcPr/>
                </a:tc>
                <a:tc>
                  <a:txBody>
                    <a:bodyPr/>
                    <a:lstStyle/>
                    <a:p>
                      <a:r>
                        <a:rPr lang="en-US" sz="1000" dirty="0" err="1"/>
                        <a:t>cprof</a:t>
                      </a:r>
                      <a:endParaRPr lang="en-US" sz="1000" dirty="0"/>
                    </a:p>
                  </a:txBody>
                  <a:tcPr/>
                </a:tc>
                <a:tc>
                  <a:txBody>
                    <a:bodyPr/>
                    <a:lstStyle/>
                    <a:p>
                      <a:r>
                        <a:rPr lang="en-US" sz="1000" dirty="0"/>
                        <a:t>slope</a:t>
                      </a:r>
                    </a:p>
                  </a:txBody>
                  <a:tcPr/>
                </a:tc>
                <a:tc>
                  <a:txBody>
                    <a:bodyPr/>
                    <a:lstStyle/>
                    <a:p>
                      <a:r>
                        <a:rPr lang="en-US" sz="1000" dirty="0"/>
                        <a:t>area</a:t>
                      </a:r>
                    </a:p>
                  </a:txBody>
                  <a:tcPr/>
                </a:tc>
                <a:extLst>
                  <a:ext uri="{0D108BD9-81ED-4DB2-BD59-A6C34878D82A}">
                    <a16:rowId xmlns:a16="http://schemas.microsoft.com/office/drawing/2014/main" val="2319468285"/>
                  </a:ext>
                </a:extLst>
              </a:tr>
              <a:tr h="223081">
                <a:tc>
                  <a:txBody>
                    <a:bodyPr/>
                    <a:lstStyle/>
                    <a:p>
                      <a:r>
                        <a:rPr lang="en-US" sz="1000" dirty="0"/>
                        <a:t>1</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3335128746"/>
                  </a:ext>
                </a:extLst>
              </a:tr>
              <a:tr h="223081">
                <a:tc>
                  <a:txBody>
                    <a:bodyPr/>
                    <a:lstStyle/>
                    <a:p>
                      <a:r>
                        <a:rPr lang="en-US" sz="1000" dirty="0"/>
                        <a:t>2</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4224938349"/>
                  </a:ext>
                </a:extLst>
              </a:tr>
              <a:tr h="223081">
                <a:tc>
                  <a:txBody>
                    <a:bodyPr/>
                    <a:lstStyle/>
                    <a:p>
                      <a:r>
                        <a:rPr lang="en-US" sz="1000" dirty="0"/>
                        <a:t>3</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120043766"/>
                  </a:ext>
                </a:extLst>
              </a:tr>
              <a:tr h="223081">
                <a:tc>
                  <a:txBody>
                    <a:bodyPr/>
                    <a:lstStyle/>
                    <a:p>
                      <a:r>
                        <a:rPr lang="en-US" sz="1000" dirty="0"/>
                        <a:t>4</a:t>
                      </a:r>
                    </a:p>
                  </a:txBody>
                  <a:tcPr/>
                </a:tc>
                <a:tc>
                  <a:txBody>
                    <a:bodyPr/>
                    <a:lstStyle/>
                    <a:p>
                      <a:endParaRPr lang="en-US" sz="1000" dirty="0"/>
                    </a:p>
                  </a:txBody>
                  <a:tcPr/>
                </a:tc>
                <a:tc>
                  <a:txBody>
                    <a:bodyPr/>
                    <a:lstStyle/>
                    <a:p>
                      <a:endParaRPr lang="en-US" sz="1000" dirty="0"/>
                    </a:p>
                  </a:txBody>
                  <a:tcPr/>
                </a:tc>
                <a:tc>
                  <a:txBody>
                    <a:bodyPr/>
                    <a:lstStyle/>
                    <a:p>
                      <a:endParaRPr lang="en-US" sz="1000"/>
                    </a:p>
                  </a:txBody>
                  <a:tcPr/>
                </a:tc>
                <a:tc>
                  <a:txBody>
                    <a:bodyPr/>
                    <a:lstStyle/>
                    <a:p>
                      <a:endParaRPr lang="en-US" sz="1000"/>
                    </a:p>
                  </a:txBody>
                  <a:tcPr/>
                </a:tc>
                <a:extLst>
                  <a:ext uri="{0D108BD9-81ED-4DB2-BD59-A6C34878D82A}">
                    <a16:rowId xmlns:a16="http://schemas.microsoft.com/office/drawing/2014/main" val="235888545"/>
                  </a:ext>
                </a:extLst>
              </a:tr>
              <a:tr h="223081">
                <a:tc>
                  <a:txBody>
                    <a:bodyPr/>
                    <a:lstStyle/>
                    <a:p>
                      <a:r>
                        <a:rPr lang="en-US" sz="1000" dirty="0"/>
                        <a:t>5</a:t>
                      </a:r>
                    </a:p>
                  </a:txBody>
                  <a:tcPr/>
                </a:tc>
                <a:tc>
                  <a:txBody>
                    <a:bodyPr/>
                    <a:lstStyle/>
                    <a:p>
                      <a:endParaRPr lang="en-US" sz="1000" dirty="0"/>
                    </a:p>
                  </a:txBody>
                  <a:tcPr/>
                </a:tc>
                <a:tc>
                  <a:txBody>
                    <a:bodyPr/>
                    <a:lstStyle/>
                    <a:p>
                      <a:endParaRPr lang="en-US" sz="1000"/>
                    </a:p>
                  </a:txBody>
                  <a:tcPr/>
                </a:tc>
                <a:tc>
                  <a:txBody>
                    <a:bodyPr/>
                    <a:lstStyle/>
                    <a:p>
                      <a:endParaRPr lang="en-US" sz="1000"/>
                    </a:p>
                  </a:txBody>
                  <a:tcPr/>
                </a:tc>
                <a:tc>
                  <a:txBody>
                    <a:bodyPr/>
                    <a:lstStyle/>
                    <a:p>
                      <a:endParaRPr lang="en-US" sz="1000" dirty="0"/>
                    </a:p>
                  </a:txBody>
                  <a:tcPr/>
                </a:tc>
                <a:extLst>
                  <a:ext uri="{0D108BD9-81ED-4DB2-BD59-A6C34878D82A}">
                    <a16:rowId xmlns:a16="http://schemas.microsoft.com/office/drawing/2014/main" val="494521895"/>
                  </a:ext>
                </a:extLst>
              </a:tr>
              <a:tr h="223081">
                <a:tc>
                  <a:txBody>
                    <a:bodyPr/>
                    <a:lstStyle/>
                    <a:p>
                      <a:r>
                        <a:rPr lang="en-US" sz="1000" dirty="0"/>
                        <a:t>6</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2455304873"/>
                  </a:ext>
                </a:extLst>
              </a:tr>
              <a:tr h="223081">
                <a:tc>
                  <a:txBody>
                    <a:bodyPr/>
                    <a:lstStyle/>
                    <a:p>
                      <a:r>
                        <a:rPr lang="en-US" sz="1000" dirty="0"/>
                        <a:t>7</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629221247"/>
                  </a:ext>
                </a:extLst>
              </a:tr>
              <a:tr h="223081">
                <a:tc>
                  <a:txBody>
                    <a:bodyPr/>
                    <a:lstStyle/>
                    <a:p>
                      <a:r>
                        <a:rPr lang="en-US" sz="1000" dirty="0"/>
                        <a:t>8</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1871762402"/>
                  </a:ext>
                </a:extLst>
              </a:tr>
              <a:tr h="223081">
                <a:tc>
                  <a:txBody>
                    <a:bodyPr/>
                    <a:lstStyle/>
                    <a:p>
                      <a:r>
                        <a:rPr lang="en-US" sz="1000" dirty="0"/>
                        <a:t>9</a:t>
                      </a:r>
                    </a:p>
                  </a:txBody>
                  <a:tcPr/>
                </a:tc>
                <a:tc>
                  <a:txBody>
                    <a:bodyPr/>
                    <a:lstStyle/>
                    <a:p>
                      <a:endParaRPr lang="en-US" sz="1000"/>
                    </a:p>
                  </a:txBody>
                  <a:tcPr/>
                </a:tc>
                <a:tc>
                  <a:txBody>
                    <a:bodyPr/>
                    <a:lstStyle/>
                    <a:p>
                      <a:endParaRPr lang="en-US" sz="1000"/>
                    </a:p>
                  </a:txBody>
                  <a:tcPr/>
                </a:tc>
                <a:tc>
                  <a:txBody>
                    <a:bodyPr/>
                    <a:lstStyle/>
                    <a:p>
                      <a:endParaRPr lang="en-US" sz="1000" dirty="0"/>
                    </a:p>
                  </a:txBody>
                  <a:tcPr/>
                </a:tc>
                <a:tc>
                  <a:txBody>
                    <a:bodyPr/>
                    <a:lstStyle/>
                    <a:p>
                      <a:endParaRPr lang="en-US" sz="1000" dirty="0"/>
                    </a:p>
                  </a:txBody>
                  <a:tcPr/>
                </a:tc>
                <a:extLst>
                  <a:ext uri="{0D108BD9-81ED-4DB2-BD59-A6C34878D82A}">
                    <a16:rowId xmlns:a16="http://schemas.microsoft.com/office/drawing/2014/main" val="3989489192"/>
                  </a:ext>
                </a:extLst>
              </a:tr>
            </a:tbl>
          </a:graphicData>
        </a:graphic>
      </p:graphicFrame>
      <p:sp>
        <p:nvSpPr>
          <p:cNvPr id="5" name="Rectangle 4">
            <a:extLst>
              <a:ext uri="{FF2B5EF4-FFF2-40B4-BE49-F238E27FC236}">
                <a16:creationId xmlns:a16="http://schemas.microsoft.com/office/drawing/2014/main" id="{7E5FC60D-BAA5-BC1D-8E29-4BE8F5E30F90}"/>
              </a:ext>
            </a:extLst>
          </p:cNvPr>
          <p:cNvSpPr/>
          <p:nvPr/>
        </p:nvSpPr>
        <p:spPr>
          <a:xfrm>
            <a:off x="1470991" y="2709654"/>
            <a:ext cx="1401418" cy="1063487"/>
          </a:xfrm>
          <a:prstGeom prst="rect">
            <a:avLst/>
          </a:prstGeom>
          <a:solidFill>
            <a:srgbClr val="00B050">
              <a:alpha val="5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876F97E-18AD-3CE5-C2DA-10D2CF55522C}"/>
              </a:ext>
            </a:extLst>
          </p:cNvPr>
          <p:cNvSpPr/>
          <p:nvPr/>
        </p:nvSpPr>
        <p:spPr>
          <a:xfrm>
            <a:off x="2791238" y="2499119"/>
            <a:ext cx="1401418" cy="1063487"/>
          </a:xfrm>
          <a:prstGeom prst="rect">
            <a:avLst/>
          </a:prstGeom>
          <a:solidFill>
            <a:srgbClr val="C00000">
              <a:alpha val="5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33F3842-6064-02D4-A860-E53A7D7033B4}"/>
              </a:ext>
            </a:extLst>
          </p:cNvPr>
          <p:cNvSpPr/>
          <p:nvPr/>
        </p:nvSpPr>
        <p:spPr>
          <a:xfrm>
            <a:off x="1466022" y="3137054"/>
            <a:ext cx="705678" cy="1063487"/>
          </a:xfrm>
          <a:prstGeom prst="rect">
            <a:avLst/>
          </a:prstGeom>
          <a:solidFill>
            <a:srgbClr val="7030A0">
              <a:alpha val="5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112D7D9-DA74-A240-73FA-BF798C0445A9}"/>
              </a:ext>
            </a:extLst>
          </p:cNvPr>
          <p:cNvSpPr/>
          <p:nvPr/>
        </p:nvSpPr>
        <p:spPr>
          <a:xfrm>
            <a:off x="3486978" y="3121298"/>
            <a:ext cx="705678" cy="1063487"/>
          </a:xfrm>
          <a:prstGeom prst="rect">
            <a:avLst/>
          </a:prstGeom>
          <a:solidFill>
            <a:srgbClr val="7030A0">
              <a:alpha val="51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F237449-19E3-4A6C-FA59-F73A513500E8}"/>
              </a:ext>
            </a:extLst>
          </p:cNvPr>
          <p:cNvSpPr txBox="1"/>
          <p:nvPr/>
        </p:nvSpPr>
        <p:spPr>
          <a:xfrm>
            <a:off x="4681330" y="2531994"/>
            <a:ext cx="1898374" cy="1815882"/>
          </a:xfrm>
          <a:prstGeom prst="rect">
            <a:avLst/>
          </a:prstGeom>
          <a:noFill/>
        </p:spPr>
        <p:txBody>
          <a:bodyPr wrap="square" rtlCol="0">
            <a:spAutoFit/>
          </a:bodyPr>
          <a:lstStyle/>
          <a:p>
            <a:r>
              <a:rPr lang="en-US" sz="1400" dirty="0">
                <a:latin typeface="Gill Sans" panose="020B0502020104020203" pitchFamily="34" charset="-79"/>
                <a:cs typeface="Gill Sans" panose="020B0502020104020203" pitchFamily="34" charset="-79"/>
              </a:rPr>
              <a:t>Data distribution:</a:t>
            </a:r>
          </a:p>
          <a:p>
            <a:r>
              <a:rPr lang="en-US" sz="1400" dirty="0">
                <a:latin typeface="Gill Sans" panose="020B0502020104020203" pitchFamily="34" charset="-79"/>
                <a:cs typeface="Gill Sans" panose="020B0502020104020203" pitchFamily="34" charset="-79"/>
              </a:rPr>
              <a:t> </a:t>
            </a:r>
          </a:p>
          <a:p>
            <a:r>
              <a:rPr lang="en-US" sz="1400" dirty="0">
                <a:solidFill>
                  <a:schemeClr val="accent2"/>
                </a:solidFill>
                <a:latin typeface="Gill Sans" panose="020B0502020104020203" pitchFamily="34" charset="-79"/>
                <a:cs typeface="Gill Sans" panose="020B0502020104020203" pitchFamily="34" charset="-79"/>
              </a:rPr>
              <a:t>Decision tree 1</a:t>
            </a:r>
          </a:p>
          <a:p>
            <a:r>
              <a:rPr lang="en-US" sz="1400" dirty="0">
                <a:solidFill>
                  <a:srgbClr val="00B050"/>
                </a:solidFill>
                <a:latin typeface="Gill Sans" panose="020B0502020104020203" pitchFamily="34" charset="-79"/>
                <a:cs typeface="Gill Sans" panose="020B0502020104020203" pitchFamily="34" charset="-79"/>
              </a:rPr>
              <a:t>Decision tree 2</a:t>
            </a:r>
          </a:p>
          <a:p>
            <a:r>
              <a:rPr lang="en-US" sz="1400" dirty="0">
                <a:solidFill>
                  <a:srgbClr val="7030A0"/>
                </a:solidFill>
                <a:latin typeface="Gill Sans" panose="020B0502020104020203" pitchFamily="34" charset="-79"/>
                <a:cs typeface="Gill Sans" panose="020B0502020104020203" pitchFamily="34" charset="-79"/>
              </a:rPr>
              <a:t>Decision tree 3</a:t>
            </a:r>
          </a:p>
          <a:p>
            <a:r>
              <a:rPr lang="en-US" sz="1400" dirty="0">
                <a:latin typeface="Gill Sans" panose="020B0502020104020203" pitchFamily="34" charset="-79"/>
                <a:cs typeface="Gill Sans" panose="020B0502020104020203" pitchFamily="34" charset="-79"/>
              </a:rPr>
              <a:t>.</a:t>
            </a:r>
          </a:p>
          <a:p>
            <a:r>
              <a:rPr lang="en-US" sz="1400" dirty="0">
                <a:latin typeface="Gill Sans" panose="020B0502020104020203" pitchFamily="34" charset="-79"/>
                <a:cs typeface="Gill Sans" panose="020B0502020104020203" pitchFamily="34" charset="-79"/>
              </a:rPr>
              <a:t>.</a:t>
            </a:r>
          </a:p>
          <a:p>
            <a:r>
              <a:rPr lang="en-US" sz="1400" dirty="0">
                <a:latin typeface="Gill Sans" panose="020B0502020104020203" pitchFamily="34" charset="-79"/>
                <a:cs typeface="Gill Sans" panose="020B0502020104020203" pitchFamily="34" charset="-79"/>
              </a:rPr>
              <a:t>.</a:t>
            </a:r>
          </a:p>
        </p:txBody>
      </p:sp>
      <p:grpSp>
        <p:nvGrpSpPr>
          <p:cNvPr id="8" name="Group 7">
            <a:extLst>
              <a:ext uri="{FF2B5EF4-FFF2-40B4-BE49-F238E27FC236}">
                <a16:creationId xmlns:a16="http://schemas.microsoft.com/office/drawing/2014/main" id="{50F39942-93FB-8BD4-34AA-B2DEB767B162}"/>
              </a:ext>
            </a:extLst>
          </p:cNvPr>
          <p:cNvGrpSpPr/>
          <p:nvPr/>
        </p:nvGrpSpPr>
        <p:grpSpPr>
          <a:xfrm>
            <a:off x="6579704" y="2506199"/>
            <a:ext cx="622248" cy="407599"/>
            <a:chOff x="2717453" y="1876625"/>
            <a:chExt cx="6357257" cy="3155640"/>
          </a:xfrm>
        </p:grpSpPr>
        <p:sp>
          <p:nvSpPr>
            <p:cNvPr id="11" name="TextBox 10">
              <a:extLst>
                <a:ext uri="{FF2B5EF4-FFF2-40B4-BE49-F238E27FC236}">
                  <a16:creationId xmlns:a16="http://schemas.microsoft.com/office/drawing/2014/main" id="{3C6325EC-2FE8-B6E5-055A-1721D71DB400}"/>
                </a:ext>
              </a:extLst>
            </p:cNvPr>
            <p:cNvSpPr txBox="1"/>
            <p:nvPr/>
          </p:nvSpPr>
          <p:spPr>
            <a:xfrm>
              <a:off x="5665303" y="1876625"/>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2" name="TextBox 11">
              <a:extLst>
                <a:ext uri="{FF2B5EF4-FFF2-40B4-BE49-F238E27FC236}">
                  <a16:creationId xmlns:a16="http://schemas.microsoft.com/office/drawing/2014/main" id="{FC2294C5-46B1-882A-9BAA-1CDB0B641591}"/>
                </a:ext>
              </a:extLst>
            </p:cNvPr>
            <p:cNvSpPr txBox="1"/>
            <p:nvPr/>
          </p:nvSpPr>
          <p:spPr>
            <a:xfrm>
              <a:off x="408470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3" name="TextBox 12">
              <a:extLst>
                <a:ext uri="{FF2B5EF4-FFF2-40B4-BE49-F238E27FC236}">
                  <a16:creationId xmlns:a16="http://schemas.microsoft.com/office/drawing/2014/main" id="{11BB4944-E33D-5B3D-A445-090A9E228F44}"/>
                </a:ext>
              </a:extLst>
            </p:cNvPr>
            <p:cNvSpPr txBox="1"/>
            <p:nvPr/>
          </p:nvSpPr>
          <p:spPr>
            <a:xfrm>
              <a:off x="715447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4" name="TextBox 13">
              <a:extLst>
                <a:ext uri="{FF2B5EF4-FFF2-40B4-BE49-F238E27FC236}">
                  <a16:creationId xmlns:a16="http://schemas.microsoft.com/office/drawing/2014/main" id="{F7452D73-7517-A04D-5DC7-F48B664798C9}"/>
                </a:ext>
              </a:extLst>
            </p:cNvPr>
            <p:cNvSpPr txBox="1"/>
            <p:nvPr/>
          </p:nvSpPr>
          <p:spPr>
            <a:xfrm>
              <a:off x="2717453"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5" name="TextBox 14">
              <a:extLst>
                <a:ext uri="{FF2B5EF4-FFF2-40B4-BE49-F238E27FC236}">
                  <a16:creationId xmlns:a16="http://schemas.microsoft.com/office/drawing/2014/main" id="{E4502FB8-4070-DF1E-8CB9-88C3A70AD013}"/>
                </a:ext>
              </a:extLst>
            </p:cNvPr>
            <p:cNvSpPr txBox="1"/>
            <p:nvPr/>
          </p:nvSpPr>
          <p:spPr>
            <a:xfrm>
              <a:off x="4750905"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6" name="TextBox 15">
              <a:extLst>
                <a:ext uri="{FF2B5EF4-FFF2-40B4-BE49-F238E27FC236}">
                  <a16:creationId xmlns:a16="http://schemas.microsoft.com/office/drawing/2014/main" id="{52B0BC65-8729-22AB-280D-1C5BA67387E7}"/>
                </a:ext>
              </a:extLst>
            </p:cNvPr>
            <p:cNvSpPr txBox="1"/>
            <p:nvPr/>
          </p:nvSpPr>
          <p:spPr>
            <a:xfrm>
              <a:off x="6562286"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17" name="TextBox 16">
              <a:extLst>
                <a:ext uri="{FF2B5EF4-FFF2-40B4-BE49-F238E27FC236}">
                  <a16:creationId xmlns:a16="http://schemas.microsoft.com/office/drawing/2014/main" id="{4941BFF3-FBA2-1B51-629E-39AFB7B36EF4}"/>
                </a:ext>
              </a:extLst>
            </p:cNvPr>
            <p:cNvSpPr txBox="1"/>
            <p:nvPr/>
          </p:nvSpPr>
          <p:spPr>
            <a:xfrm>
              <a:off x="8160311"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cxnSp>
          <p:nvCxnSpPr>
            <p:cNvPr id="18" name="Straight Arrow Connector 17">
              <a:extLst>
                <a:ext uri="{FF2B5EF4-FFF2-40B4-BE49-F238E27FC236}">
                  <a16:creationId xmlns:a16="http://schemas.microsoft.com/office/drawing/2014/main" id="{BD240F15-ED3E-43D4-3CFE-E5613D01FB5D}"/>
                </a:ext>
              </a:extLst>
            </p:cNvPr>
            <p:cNvCxnSpPr>
              <a:stCxn id="11" idx="2"/>
              <a:endCxn id="12" idx="0"/>
            </p:cNvCxnSpPr>
            <p:nvPr/>
          </p:nvCxnSpPr>
          <p:spPr>
            <a:xfrm flipH="1">
              <a:off x="4541901" y="2393569"/>
              <a:ext cx="1580604" cy="523729"/>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ADE229A5-17CA-CB4C-3A90-BCED9DE5C7C9}"/>
                </a:ext>
              </a:extLst>
            </p:cNvPr>
            <p:cNvCxnSpPr>
              <a:cxnSpLocks/>
              <a:stCxn id="11" idx="2"/>
              <a:endCxn id="13" idx="0"/>
            </p:cNvCxnSpPr>
            <p:nvPr/>
          </p:nvCxnSpPr>
          <p:spPr>
            <a:xfrm>
              <a:off x="6122504" y="2393569"/>
              <a:ext cx="1489166" cy="523729"/>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7E047CC4-3264-7279-0E8C-6D7FC3010521}"/>
                </a:ext>
              </a:extLst>
            </p:cNvPr>
            <p:cNvCxnSpPr>
              <a:cxnSpLocks/>
              <a:stCxn id="12" idx="2"/>
              <a:endCxn id="14" idx="0"/>
            </p:cNvCxnSpPr>
            <p:nvPr/>
          </p:nvCxnSpPr>
          <p:spPr>
            <a:xfrm flipH="1">
              <a:off x="3174654" y="3434242"/>
              <a:ext cx="1367247" cy="108107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1" name="Straight Arrow Connector 20">
              <a:extLst>
                <a:ext uri="{FF2B5EF4-FFF2-40B4-BE49-F238E27FC236}">
                  <a16:creationId xmlns:a16="http://schemas.microsoft.com/office/drawing/2014/main" id="{ACBC7EFC-3B31-21D3-4E74-6B4141CB9043}"/>
                </a:ext>
              </a:extLst>
            </p:cNvPr>
            <p:cNvCxnSpPr>
              <a:cxnSpLocks/>
              <a:stCxn id="12" idx="2"/>
              <a:endCxn id="15" idx="0"/>
            </p:cNvCxnSpPr>
            <p:nvPr/>
          </p:nvCxnSpPr>
          <p:spPr>
            <a:xfrm>
              <a:off x="4541901" y="3434242"/>
              <a:ext cx="666205" cy="108107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F5098055-56BA-BED8-E2B2-83059E5B0A8D}"/>
                </a:ext>
              </a:extLst>
            </p:cNvPr>
            <p:cNvCxnSpPr>
              <a:cxnSpLocks/>
              <a:stCxn id="13" idx="2"/>
              <a:endCxn id="16" idx="0"/>
            </p:cNvCxnSpPr>
            <p:nvPr/>
          </p:nvCxnSpPr>
          <p:spPr>
            <a:xfrm flipH="1">
              <a:off x="7019487" y="3434242"/>
              <a:ext cx="592183" cy="1081078"/>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2CE9076A-3383-1C6B-F525-AB1742D16511}"/>
                </a:ext>
              </a:extLst>
            </p:cNvPr>
            <p:cNvCxnSpPr>
              <a:cxnSpLocks/>
              <a:stCxn id="13" idx="2"/>
              <a:endCxn id="17" idx="0"/>
            </p:cNvCxnSpPr>
            <p:nvPr/>
          </p:nvCxnSpPr>
          <p:spPr>
            <a:xfrm>
              <a:off x="7611670" y="3434242"/>
              <a:ext cx="1005842" cy="1081079"/>
            </a:xfrm>
            <a:prstGeom prst="straightConnector1">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grpSp>
      <p:grpSp>
        <p:nvGrpSpPr>
          <p:cNvPr id="24" name="Group 23">
            <a:extLst>
              <a:ext uri="{FF2B5EF4-FFF2-40B4-BE49-F238E27FC236}">
                <a16:creationId xmlns:a16="http://schemas.microsoft.com/office/drawing/2014/main" id="{2400B810-8015-F7D1-F13D-7F4394422460}"/>
              </a:ext>
            </a:extLst>
          </p:cNvPr>
          <p:cNvGrpSpPr/>
          <p:nvPr/>
        </p:nvGrpSpPr>
        <p:grpSpPr>
          <a:xfrm>
            <a:off x="7361885" y="2526332"/>
            <a:ext cx="523796" cy="407599"/>
            <a:chOff x="2717453" y="1876625"/>
            <a:chExt cx="5351416" cy="3155640"/>
          </a:xfrm>
        </p:grpSpPr>
        <p:sp>
          <p:nvSpPr>
            <p:cNvPr id="25" name="TextBox 24">
              <a:extLst>
                <a:ext uri="{FF2B5EF4-FFF2-40B4-BE49-F238E27FC236}">
                  <a16:creationId xmlns:a16="http://schemas.microsoft.com/office/drawing/2014/main" id="{4C89D235-F272-3078-7B0D-09FA7675EC8F}"/>
                </a:ext>
              </a:extLst>
            </p:cNvPr>
            <p:cNvSpPr txBox="1"/>
            <p:nvPr/>
          </p:nvSpPr>
          <p:spPr>
            <a:xfrm>
              <a:off x="5665303" y="1876625"/>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6" name="TextBox 25">
              <a:extLst>
                <a:ext uri="{FF2B5EF4-FFF2-40B4-BE49-F238E27FC236}">
                  <a16:creationId xmlns:a16="http://schemas.microsoft.com/office/drawing/2014/main" id="{4EC778A8-444F-1808-C484-7FCE45F80828}"/>
                </a:ext>
              </a:extLst>
            </p:cNvPr>
            <p:cNvSpPr txBox="1"/>
            <p:nvPr/>
          </p:nvSpPr>
          <p:spPr>
            <a:xfrm>
              <a:off x="408470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7" name="TextBox 26">
              <a:extLst>
                <a:ext uri="{FF2B5EF4-FFF2-40B4-BE49-F238E27FC236}">
                  <a16:creationId xmlns:a16="http://schemas.microsoft.com/office/drawing/2014/main" id="{8FC1F41E-03C7-C01B-5CF7-16CC11A5835A}"/>
                </a:ext>
              </a:extLst>
            </p:cNvPr>
            <p:cNvSpPr txBox="1"/>
            <p:nvPr/>
          </p:nvSpPr>
          <p:spPr>
            <a:xfrm>
              <a:off x="715447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8" name="TextBox 27">
              <a:extLst>
                <a:ext uri="{FF2B5EF4-FFF2-40B4-BE49-F238E27FC236}">
                  <a16:creationId xmlns:a16="http://schemas.microsoft.com/office/drawing/2014/main" id="{BC37C895-8C13-529D-3F5D-A632C11B7EEE}"/>
                </a:ext>
              </a:extLst>
            </p:cNvPr>
            <p:cNvSpPr txBox="1"/>
            <p:nvPr/>
          </p:nvSpPr>
          <p:spPr>
            <a:xfrm>
              <a:off x="2717453"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29" name="TextBox 28">
              <a:extLst>
                <a:ext uri="{FF2B5EF4-FFF2-40B4-BE49-F238E27FC236}">
                  <a16:creationId xmlns:a16="http://schemas.microsoft.com/office/drawing/2014/main" id="{0E873045-1D12-E6FB-A780-6218355E0CDF}"/>
                </a:ext>
              </a:extLst>
            </p:cNvPr>
            <p:cNvSpPr txBox="1"/>
            <p:nvPr/>
          </p:nvSpPr>
          <p:spPr>
            <a:xfrm>
              <a:off x="4750905"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cxnSp>
          <p:nvCxnSpPr>
            <p:cNvPr id="30" name="Straight Arrow Connector 29">
              <a:extLst>
                <a:ext uri="{FF2B5EF4-FFF2-40B4-BE49-F238E27FC236}">
                  <a16:creationId xmlns:a16="http://schemas.microsoft.com/office/drawing/2014/main" id="{8B2B695E-9099-B8B6-ED44-398B8C225444}"/>
                </a:ext>
              </a:extLst>
            </p:cNvPr>
            <p:cNvCxnSpPr>
              <a:stCxn id="25" idx="2"/>
              <a:endCxn id="26" idx="0"/>
            </p:cNvCxnSpPr>
            <p:nvPr/>
          </p:nvCxnSpPr>
          <p:spPr>
            <a:xfrm flipH="1">
              <a:off x="4541901" y="2393569"/>
              <a:ext cx="1580604" cy="523729"/>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212A971D-421E-65B0-CA2C-D057636B1851}"/>
                </a:ext>
              </a:extLst>
            </p:cNvPr>
            <p:cNvCxnSpPr>
              <a:cxnSpLocks/>
              <a:stCxn id="25" idx="2"/>
              <a:endCxn id="27" idx="0"/>
            </p:cNvCxnSpPr>
            <p:nvPr/>
          </p:nvCxnSpPr>
          <p:spPr>
            <a:xfrm>
              <a:off x="6122504" y="2393569"/>
              <a:ext cx="1489166" cy="523729"/>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CAE1BAFE-5566-113B-4BFF-CFB40A8A390F}"/>
                </a:ext>
              </a:extLst>
            </p:cNvPr>
            <p:cNvCxnSpPr>
              <a:cxnSpLocks/>
              <a:stCxn id="26" idx="2"/>
              <a:endCxn id="28" idx="0"/>
            </p:cNvCxnSpPr>
            <p:nvPr/>
          </p:nvCxnSpPr>
          <p:spPr>
            <a:xfrm flipH="1">
              <a:off x="3174654" y="3434242"/>
              <a:ext cx="1367247" cy="1081078"/>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9342F2D5-3944-7531-428B-329C2E7976D4}"/>
                </a:ext>
              </a:extLst>
            </p:cNvPr>
            <p:cNvCxnSpPr>
              <a:cxnSpLocks/>
              <a:stCxn id="26" idx="2"/>
              <a:endCxn id="29" idx="0"/>
            </p:cNvCxnSpPr>
            <p:nvPr/>
          </p:nvCxnSpPr>
          <p:spPr>
            <a:xfrm>
              <a:off x="4541901" y="3434242"/>
              <a:ext cx="666205" cy="1081078"/>
            </a:xfrm>
            <a:prstGeom prst="straightConnector1">
              <a:avLst/>
            </a:prstGeom>
            <a:ln>
              <a:solidFill>
                <a:srgbClr val="00B050"/>
              </a:solidFill>
              <a:tailEnd type="triangle"/>
            </a:ln>
          </p:spPr>
          <p:style>
            <a:lnRef idx="2">
              <a:schemeClr val="accent1"/>
            </a:lnRef>
            <a:fillRef idx="0">
              <a:schemeClr val="accent1"/>
            </a:fillRef>
            <a:effectRef idx="1">
              <a:schemeClr val="accent1"/>
            </a:effectRef>
            <a:fontRef idx="minor">
              <a:schemeClr val="tx1"/>
            </a:fontRef>
          </p:style>
        </p:cxnSp>
      </p:grpSp>
      <p:grpSp>
        <p:nvGrpSpPr>
          <p:cNvPr id="34" name="Group 33">
            <a:extLst>
              <a:ext uri="{FF2B5EF4-FFF2-40B4-BE49-F238E27FC236}">
                <a16:creationId xmlns:a16="http://schemas.microsoft.com/office/drawing/2014/main" id="{98A7A64B-2B55-CA72-00E9-542C7624FC5C}"/>
              </a:ext>
            </a:extLst>
          </p:cNvPr>
          <p:cNvGrpSpPr/>
          <p:nvPr/>
        </p:nvGrpSpPr>
        <p:grpSpPr>
          <a:xfrm>
            <a:off x="8096649" y="2526332"/>
            <a:ext cx="523796" cy="407599"/>
            <a:chOff x="2717453" y="1876625"/>
            <a:chExt cx="5351416" cy="3155640"/>
          </a:xfrm>
        </p:grpSpPr>
        <p:sp>
          <p:nvSpPr>
            <p:cNvPr id="35" name="TextBox 34">
              <a:extLst>
                <a:ext uri="{FF2B5EF4-FFF2-40B4-BE49-F238E27FC236}">
                  <a16:creationId xmlns:a16="http://schemas.microsoft.com/office/drawing/2014/main" id="{CE9D711A-4B0B-C330-2A64-EB32AC8F2A57}"/>
                </a:ext>
              </a:extLst>
            </p:cNvPr>
            <p:cNvSpPr txBox="1"/>
            <p:nvPr/>
          </p:nvSpPr>
          <p:spPr>
            <a:xfrm>
              <a:off x="5665303" y="1876625"/>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36" name="TextBox 35">
              <a:extLst>
                <a:ext uri="{FF2B5EF4-FFF2-40B4-BE49-F238E27FC236}">
                  <a16:creationId xmlns:a16="http://schemas.microsoft.com/office/drawing/2014/main" id="{93BDA3CA-F093-8896-0749-063BA29E8F6A}"/>
                </a:ext>
              </a:extLst>
            </p:cNvPr>
            <p:cNvSpPr txBox="1"/>
            <p:nvPr/>
          </p:nvSpPr>
          <p:spPr>
            <a:xfrm>
              <a:off x="408470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37" name="TextBox 36">
              <a:extLst>
                <a:ext uri="{FF2B5EF4-FFF2-40B4-BE49-F238E27FC236}">
                  <a16:creationId xmlns:a16="http://schemas.microsoft.com/office/drawing/2014/main" id="{3BBB09E6-70EB-15E0-D824-C39CC64C6DE2}"/>
                </a:ext>
              </a:extLst>
            </p:cNvPr>
            <p:cNvSpPr txBox="1"/>
            <p:nvPr/>
          </p:nvSpPr>
          <p:spPr>
            <a:xfrm>
              <a:off x="7154470" y="2917298"/>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38" name="TextBox 37">
              <a:extLst>
                <a:ext uri="{FF2B5EF4-FFF2-40B4-BE49-F238E27FC236}">
                  <a16:creationId xmlns:a16="http://schemas.microsoft.com/office/drawing/2014/main" id="{7DEB2607-9EEA-074F-EF3E-E0B83FDF4C5C}"/>
                </a:ext>
              </a:extLst>
            </p:cNvPr>
            <p:cNvSpPr txBox="1"/>
            <p:nvPr/>
          </p:nvSpPr>
          <p:spPr>
            <a:xfrm>
              <a:off x="2717453"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39" name="TextBox 38">
              <a:extLst>
                <a:ext uri="{FF2B5EF4-FFF2-40B4-BE49-F238E27FC236}">
                  <a16:creationId xmlns:a16="http://schemas.microsoft.com/office/drawing/2014/main" id="{1D77D375-CF25-B4FB-4EAE-5E404147AF0F}"/>
                </a:ext>
              </a:extLst>
            </p:cNvPr>
            <p:cNvSpPr txBox="1"/>
            <p:nvPr/>
          </p:nvSpPr>
          <p:spPr>
            <a:xfrm>
              <a:off x="4750905" y="4515321"/>
              <a:ext cx="914399" cy="516944"/>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cxnSp>
          <p:nvCxnSpPr>
            <p:cNvPr id="40" name="Straight Arrow Connector 39">
              <a:extLst>
                <a:ext uri="{FF2B5EF4-FFF2-40B4-BE49-F238E27FC236}">
                  <a16:creationId xmlns:a16="http://schemas.microsoft.com/office/drawing/2014/main" id="{FD274FA4-B149-70A4-49E6-3AA654A6F4BB}"/>
                </a:ext>
              </a:extLst>
            </p:cNvPr>
            <p:cNvCxnSpPr>
              <a:stCxn id="35" idx="2"/>
              <a:endCxn id="36" idx="0"/>
            </p:cNvCxnSpPr>
            <p:nvPr/>
          </p:nvCxnSpPr>
          <p:spPr>
            <a:xfrm flipH="1">
              <a:off x="4541901" y="2393569"/>
              <a:ext cx="1580604" cy="523729"/>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63CF34FF-767E-521A-F81F-3E124DE881D2}"/>
                </a:ext>
              </a:extLst>
            </p:cNvPr>
            <p:cNvCxnSpPr>
              <a:cxnSpLocks/>
              <a:stCxn id="35" idx="2"/>
              <a:endCxn id="37" idx="0"/>
            </p:cNvCxnSpPr>
            <p:nvPr/>
          </p:nvCxnSpPr>
          <p:spPr>
            <a:xfrm>
              <a:off x="6122504" y="2393569"/>
              <a:ext cx="1489166" cy="523729"/>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9F70B17F-F84C-6C89-E507-B2B992F5E04E}"/>
                </a:ext>
              </a:extLst>
            </p:cNvPr>
            <p:cNvCxnSpPr>
              <a:cxnSpLocks/>
              <a:stCxn id="36" idx="2"/>
              <a:endCxn id="38" idx="0"/>
            </p:cNvCxnSpPr>
            <p:nvPr/>
          </p:nvCxnSpPr>
          <p:spPr>
            <a:xfrm flipH="1">
              <a:off x="3174654" y="3434242"/>
              <a:ext cx="1367247" cy="1081078"/>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9DEC2E06-C79C-4A1D-6E47-4D4F5FDA8ED2}"/>
                </a:ext>
              </a:extLst>
            </p:cNvPr>
            <p:cNvCxnSpPr>
              <a:cxnSpLocks/>
              <a:stCxn id="36" idx="2"/>
              <a:endCxn id="39" idx="0"/>
            </p:cNvCxnSpPr>
            <p:nvPr/>
          </p:nvCxnSpPr>
          <p:spPr>
            <a:xfrm>
              <a:off x="4541901" y="3434242"/>
              <a:ext cx="666205" cy="1081078"/>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grpSp>
      <p:sp>
        <p:nvSpPr>
          <p:cNvPr id="44" name="TextBox 43">
            <a:extLst>
              <a:ext uri="{FF2B5EF4-FFF2-40B4-BE49-F238E27FC236}">
                <a16:creationId xmlns:a16="http://schemas.microsoft.com/office/drawing/2014/main" id="{F973EB73-366F-B768-5117-7E5B4EB3E2B4}"/>
              </a:ext>
            </a:extLst>
          </p:cNvPr>
          <p:cNvSpPr txBox="1"/>
          <p:nvPr/>
        </p:nvSpPr>
        <p:spPr>
          <a:xfrm>
            <a:off x="8185724" y="3205614"/>
            <a:ext cx="89501" cy="66771"/>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sp>
        <p:nvSpPr>
          <p:cNvPr id="45" name="TextBox 44">
            <a:extLst>
              <a:ext uri="{FF2B5EF4-FFF2-40B4-BE49-F238E27FC236}">
                <a16:creationId xmlns:a16="http://schemas.microsoft.com/office/drawing/2014/main" id="{372B7351-AF26-EEC0-23EE-2B23CA92C652}"/>
              </a:ext>
            </a:extLst>
          </p:cNvPr>
          <p:cNvSpPr txBox="1"/>
          <p:nvPr/>
        </p:nvSpPr>
        <p:spPr>
          <a:xfrm>
            <a:off x="8384758" y="3205614"/>
            <a:ext cx="89501" cy="66771"/>
          </a:xfrm>
          <a:prstGeom prst="rect">
            <a:avLst/>
          </a:prstGeom>
          <a:noFill/>
          <a:ln w="12700">
            <a:solidFill>
              <a:schemeClr val="accent1">
                <a:shade val="15000"/>
              </a:schemeClr>
            </a:solidFill>
          </a:ln>
        </p:spPr>
        <p:txBody>
          <a:bodyPr wrap="square" rtlCol="0">
            <a:spAutoFit/>
          </a:bodyPr>
          <a:lstStyle/>
          <a:p>
            <a:r>
              <a:rPr lang="en-US" sz="500" dirty="0">
                <a:latin typeface="Gill Sans Ultra Bold" panose="020B0A02020104020203" pitchFamily="34" charset="77"/>
              </a:rPr>
              <a:t>If …</a:t>
            </a:r>
          </a:p>
        </p:txBody>
      </p:sp>
      <p:cxnSp>
        <p:nvCxnSpPr>
          <p:cNvPr id="46" name="Straight Arrow Connector 45">
            <a:extLst>
              <a:ext uri="{FF2B5EF4-FFF2-40B4-BE49-F238E27FC236}">
                <a16:creationId xmlns:a16="http://schemas.microsoft.com/office/drawing/2014/main" id="{4EF67C11-0217-A643-A9BF-E0F5F5902C8B}"/>
              </a:ext>
            </a:extLst>
          </p:cNvPr>
          <p:cNvCxnSpPr>
            <a:cxnSpLocks/>
            <a:endCxn id="44" idx="0"/>
          </p:cNvCxnSpPr>
          <p:nvPr/>
        </p:nvCxnSpPr>
        <p:spPr>
          <a:xfrm flipH="1">
            <a:off x="8230475" y="3065976"/>
            <a:ext cx="133826" cy="139638"/>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7" name="Straight Arrow Connector 46">
            <a:extLst>
              <a:ext uri="{FF2B5EF4-FFF2-40B4-BE49-F238E27FC236}">
                <a16:creationId xmlns:a16="http://schemas.microsoft.com/office/drawing/2014/main" id="{B973CBBD-11B4-36D8-E34C-FC5F06D8BFC5}"/>
              </a:ext>
            </a:extLst>
          </p:cNvPr>
          <p:cNvCxnSpPr>
            <a:cxnSpLocks/>
            <a:endCxn id="45" idx="0"/>
          </p:cNvCxnSpPr>
          <p:nvPr/>
        </p:nvCxnSpPr>
        <p:spPr>
          <a:xfrm>
            <a:off x="8364301" y="3065976"/>
            <a:ext cx="65208" cy="139638"/>
          </a:xfrm>
          <a:prstGeom prst="straightConnector1">
            <a:avLst/>
          </a:prstGeom>
          <a:ln>
            <a:solidFill>
              <a:srgbClr val="7030A0"/>
            </a:solidFill>
            <a:tailEnd type="triangle"/>
          </a:ln>
        </p:spPr>
        <p:style>
          <a:lnRef idx="2">
            <a:schemeClr val="accent1"/>
          </a:lnRef>
          <a:fillRef idx="0">
            <a:schemeClr val="accent1"/>
          </a:fillRef>
          <a:effectRef idx="1">
            <a:schemeClr val="accent1"/>
          </a:effectRef>
          <a:fontRef idx="minor">
            <a:schemeClr val="tx1"/>
          </a:fontRef>
        </p:style>
      </p:cxnSp>
      <p:cxnSp>
        <p:nvCxnSpPr>
          <p:cNvPr id="49" name="Straight Arrow Connector 48">
            <a:extLst>
              <a:ext uri="{FF2B5EF4-FFF2-40B4-BE49-F238E27FC236}">
                <a16:creationId xmlns:a16="http://schemas.microsoft.com/office/drawing/2014/main" id="{9A9E2CE4-6087-D483-8762-D103ACA10027}"/>
              </a:ext>
            </a:extLst>
          </p:cNvPr>
          <p:cNvCxnSpPr/>
          <p:nvPr/>
        </p:nvCxnSpPr>
        <p:spPr>
          <a:xfrm>
            <a:off x="6947085" y="3215123"/>
            <a:ext cx="156415" cy="663001"/>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0" name="Straight Arrow Connector 49">
            <a:extLst>
              <a:ext uri="{FF2B5EF4-FFF2-40B4-BE49-F238E27FC236}">
                <a16:creationId xmlns:a16="http://schemas.microsoft.com/office/drawing/2014/main" id="{C7FA6BAE-7F6B-99F2-8A66-A50EA08C0F3F}"/>
              </a:ext>
            </a:extLst>
          </p:cNvPr>
          <p:cNvCxnSpPr>
            <a:cxnSpLocks/>
          </p:cNvCxnSpPr>
          <p:nvPr/>
        </p:nvCxnSpPr>
        <p:spPr>
          <a:xfrm flipH="1">
            <a:off x="7213033" y="3238999"/>
            <a:ext cx="303561" cy="639125"/>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2" name="Straight Arrow Connector 51">
            <a:extLst>
              <a:ext uri="{FF2B5EF4-FFF2-40B4-BE49-F238E27FC236}">
                <a16:creationId xmlns:a16="http://schemas.microsoft.com/office/drawing/2014/main" id="{2A85276E-7252-B62A-BF6D-419F9C48C94D}"/>
              </a:ext>
            </a:extLst>
          </p:cNvPr>
          <p:cNvCxnSpPr>
            <a:cxnSpLocks/>
          </p:cNvCxnSpPr>
          <p:nvPr/>
        </p:nvCxnSpPr>
        <p:spPr>
          <a:xfrm flipH="1">
            <a:off x="7369448" y="3238999"/>
            <a:ext cx="654267" cy="641600"/>
          </a:xfrm>
          <a:prstGeom prst="straightConnector1">
            <a:avLst/>
          </a:prstGeom>
          <a:ln w="3810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4" name="TextBox 53">
            <a:extLst>
              <a:ext uri="{FF2B5EF4-FFF2-40B4-BE49-F238E27FC236}">
                <a16:creationId xmlns:a16="http://schemas.microsoft.com/office/drawing/2014/main" id="{E9608662-1D57-D7F6-4F47-DC98F1BE8FFC}"/>
              </a:ext>
            </a:extLst>
          </p:cNvPr>
          <p:cNvSpPr txBox="1"/>
          <p:nvPr/>
        </p:nvSpPr>
        <p:spPr>
          <a:xfrm>
            <a:off x="6835635" y="3984610"/>
            <a:ext cx="823228" cy="523220"/>
          </a:xfrm>
          <a:prstGeom prst="rect">
            <a:avLst/>
          </a:prstGeom>
          <a:noFill/>
        </p:spPr>
        <p:txBody>
          <a:bodyPr wrap="square" rtlCol="0">
            <a:spAutoFit/>
          </a:bodyPr>
          <a:lstStyle/>
          <a:p>
            <a:pPr algn="ctr"/>
            <a:r>
              <a:rPr lang="en-US" sz="1400" dirty="0"/>
              <a:t>Popular vote</a:t>
            </a:r>
          </a:p>
        </p:txBody>
      </p:sp>
    </p:spTree>
    <p:extLst>
      <p:ext uri="{BB962C8B-B14F-4D97-AF65-F5344CB8AC3E}">
        <p14:creationId xmlns:p14="http://schemas.microsoft.com/office/powerpoint/2010/main" val="18488646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40457</TotalTime>
  <Words>985</Words>
  <Application>Microsoft Macintosh PowerPoint</Application>
  <PresentationFormat>On-screen Show (16:9)</PresentationFormat>
  <Paragraphs>241</Paragraphs>
  <Slides>16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Courier New</vt:lpstr>
      <vt:lpstr>Gill Sans</vt:lpstr>
      <vt:lpstr>Gill Sans Ultra Bold</vt:lpstr>
      <vt:lpstr>Roboto</vt:lpstr>
      <vt:lpstr>Office Theme</vt:lpstr>
      <vt:lpstr>Random Forests</vt:lpstr>
      <vt:lpstr>Logistic Regression</vt:lpstr>
      <vt:lpstr>Logistic Regression puts too much structure</vt:lpstr>
      <vt:lpstr>Decision Tree: an intuitive approach</vt:lpstr>
      <vt:lpstr>Random Forest: wisdom of the trees</vt:lpstr>
      <vt:lpstr>Random Forest: wisdom of the trees</vt:lpstr>
      <vt:lpstr>Random Forest: wisdom of the trees</vt:lpstr>
      <vt:lpstr>Random Forest: wisdom of the trees</vt:lpstr>
      <vt:lpstr>Random Forest: wisdom of the trees</vt:lpstr>
      <vt:lpstr>Random forest parameters</vt:lpstr>
      <vt:lpstr>Example: Forest cover type</vt:lpstr>
      <vt:lpstr>Some thoughts on random forests</vt:lpstr>
      <vt:lpstr>Real example: Digital Elevation Model correction</vt:lpstr>
      <vt:lpstr>Acknowledgments &amp; References</vt:lpstr>
      <vt:lpstr>Solution: train random forest on building &amp; forest errors</vt:lpstr>
      <vt:lpstr>Solution: train random forest on building &amp; forest errors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dc:creator>
  <cp:lastModifiedBy>Kasmalkar Indraneel Gireendra</cp:lastModifiedBy>
  <cp:revision>193</cp:revision>
  <dcterms:created xsi:type="dcterms:W3CDTF">2019-01-06T04:50:42Z</dcterms:created>
  <dcterms:modified xsi:type="dcterms:W3CDTF">2024-03-21T22:41:10Z</dcterms:modified>
</cp:coreProperties>
</file>

<file path=docProps/thumbnail.jpeg>
</file>